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Lst>
  <p:sldSz cx="18288000" cy="10287000"/>
  <p:notesSz cx="6858000" cy="9144000"/>
  <p:embeddedFontLst>
    <p:embeddedFont>
      <p:font typeface="Abril Fatface" panose="02000503000000020003" pitchFamily="2" charset="-94"/>
      <p:regular r:id="rId46"/>
    </p:embeddedFont>
    <p:embeddedFont>
      <p:font typeface="Calibri" panose="020F0502020204030204" pitchFamily="34" charset="0"/>
      <p:regular r:id="rId47"/>
      <p:bold r:id="rId48"/>
      <p:italic r:id="rId49"/>
      <p:boldItalic r:id="rId50"/>
    </p:embeddedFont>
    <p:embeddedFont>
      <p:font typeface="Canva Sans Bold" panose="020B0604020202020204" charset="0"/>
      <p:regular r:id="rId51"/>
    </p:embeddedFont>
    <p:embeddedFont>
      <p:font typeface="HK Grotesk Bold" panose="020B0604020202020204" charset="-94"/>
      <p:regular r:id="rId52"/>
    </p:embeddedFont>
    <p:embeddedFont>
      <p:font typeface="Roboto" panose="02000000000000000000" pitchFamily="2" charset="0"/>
      <p:regular r:id="rId53"/>
      <p:bold r:id="rId54"/>
      <p:italic r:id="rId55"/>
      <p:boldItalic r:id="rId56"/>
    </p:embeddedFont>
    <p:embeddedFont>
      <p:font typeface="Roboto Bold" panose="02000000000000000000"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8.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4.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TextBox 2"/>
          <p:cNvSpPr txBox="1"/>
          <p:nvPr/>
        </p:nvSpPr>
        <p:spPr>
          <a:xfrm>
            <a:off x="2137198" y="4191000"/>
            <a:ext cx="14641184" cy="682625"/>
          </a:xfrm>
          <a:prstGeom prst="rect">
            <a:avLst/>
          </a:prstGeom>
        </p:spPr>
        <p:txBody>
          <a:bodyPr lIns="0" tIns="0" rIns="0" bIns="0" rtlCol="0" anchor="t">
            <a:spAutoFit/>
          </a:bodyPr>
          <a:lstStyle/>
          <a:p>
            <a:pPr algn="ctr">
              <a:lnSpc>
                <a:spcPts val="5199"/>
              </a:lnSpc>
            </a:pPr>
            <a:r>
              <a:rPr lang="en-US" sz="4999">
                <a:solidFill>
                  <a:srgbClr val="000000"/>
                </a:solidFill>
                <a:latin typeface="Roboto Bold"/>
              </a:rPr>
              <a:t>IST-4171 VERİ SINIFLANDIRMA YÖNTEMLERİ</a:t>
            </a:r>
          </a:p>
        </p:txBody>
      </p:sp>
      <p:sp>
        <p:nvSpPr>
          <p:cNvPr id="3" name="Freeform 3"/>
          <p:cNvSpPr/>
          <p:nvPr/>
        </p:nvSpPr>
        <p:spPr>
          <a:xfrm>
            <a:off x="15268765" y="6172200"/>
            <a:ext cx="3019235" cy="4114800"/>
          </a:xfrm>
          <a:custGeom>
            <a:avLst/>
            <a:gdLst/>
            <a:ahLst/>
            <a:cxnLst/>
            <a:rect l="l" t="t" r="r" b="b"/>
            <a:pathLst>
              <a:path w="3019235" h="4114800">
                <a:moveTo>
                  <a:pt x="0" y="0"/>
                </a:moveTo>
                <a:lnTo>
                  <a:pt x="3019235" y="0"/>
                </a:lnTo>
                <a:lnTo>
                  <a:pt x="301923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flipH="1" flipV="1">
            <a:off x="0" y="0"/>
            <a:ext cx="3019234" cy="4114800"/>
          </a:xfrm>
          <a:custGeom>
            <a:avLst/>
            <a:gdLst/>
            <a:ahLst/>
            <a:cxnLst/>
            <a:rect l="l" t="t" r="r" b="b"/>
            <a:pathLst>
              <a:path w="3019234" h="4114800">
                <a:moveTo>
                  <a:pt x="3019234" y="4114800"/>
                </a:moveTo>
                <a:lnTo>
                  <a:pt x="0" y="4114800"/>
                </a:lnTo>
                <a:lnTo>
                  <a:pt x="0" y="0"/>
                </a:lnTo>
                <a:lnTo>
                  <a:pt x="3019234" y="0"/>
                </a:lnTo>
                <a:lnTo>
                  <a:pt x="3019234"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5" name="Freeform 5"/>
          <p:cNvSpPr/>
          <p:nvPr/>
        </p:nvSpPr>
        <p:spPr>
          <a:xfrm>
            <a:off x="1028700" y="8459813"/>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6" name="Freeform 6"/>
          <p:cNvSpPr/>
          <p:nvPr/>
        </p:nvSpPr>
        <p:spPr>
          <a:xfrm>
            <a:off x="15053570" y="1028700"/>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TextBox 2"/>
          <p:cNvSpPr txBox="1"/>
          <p:nvPr/>
        </p:nvSpPr>
        <p:spPr>
          <a:xfrm>
            <a:off x="1028700" y="1133466"/>
            <a:ext cx="5793823" cy="863600"/>
          </a:xfrm>
          <a:prstGeom prst="rect">
            <a:avLst/>
          </a:prstGeom>
        </p:spPr>
        <p:txBody>
          <a:bodyPr lIns="0" tIns="0" rIns="0" bIns="0" rtlCol="0" anchor="t">
            <a:spAutoFit/>
          </a:bodyPr>
          <a:lstStyle/>
          <a:p>
            <a:pPr>
              <a:lnSpc>
                <a:spcPts val="7000"/>
              </a:lnSpc>
            </a:pPr>
            <a:r>
              <a:rPr lang="en-US" sz="5000">
                <a:solidFill>
                  <a:srgbClr val="000000"/>
                </a:solidFill>
                <a:latin typeface="Roboto Bold"/>
              </a:rPr>
              <a:t>Karar Ağacı</a:t>
            </a:r>
          </a:p>
        </p:txBody>
      </p:sp>
      <p:sp>
        <p:nvSpPr>
          <p:cNvPr id="3" name="TextBox 3"/>
          <p:cNvSpPr txBox="1"/>
          <p:nvPr/>
        </p:nvSpPr>
        <p:spPr>
          <a:xfrm>
            <a:off x="1028700" y="3515180"/>
            <a:ext cx="6973234" cy="3199489"/>
          </a:xfrm>
          <a:prstGeom prst="rect">
            <a:avLst/>
          </a:prstGeom>
        </p:spPr>
        <p:txBody>
          <a:bodyPr lIns="0" tIns="0" rIns="0" bIns="0" rtlCol="0" anchor="t">
            <a:spAutoFit/>
          </a:bodyPr>
          <a:lstStyle/>
          <a:p>
            <a:pPr algn="just">
              <a:lnSpc>
                <a:spcPts val="3200"/>
              </a:lnSpc>
            </a:pPr>
            <a:r>
              <a:rPr lang="en-US" sz="2285">
                <a:solidFill>
                  <a:srgbClr val="545454"/>
                </a:solidFill>
                <a:latin typeface="Roboto"/>
              </a:rPr>
              <a:t>Karar ağacı, belirli bir soruna yönelik tüm potansiyel çözümleri haritalandıran akış şeması benzeri bir diyagramdır. Bir dizi karar almanın tüm olası sonuçlarını karşılaştırarak en uygun hareket tarzını belirlemeye yardımcı olmak için kullanılır. Karar ağacı, her bir iç düğümün bir özelliği her bir dalın bir karar kuralını ve her bir yaprak düğümünün sonucu temsil ettiği akış şeması benzeri bir ağaç yapısıdır. </a:t>
            </a:r>
          </a:p>
        </p:txBody>
      </p:sp>
      <p:sp>
        <p:nvSpPr>
          <p:cNvPr id="4" name="TextBox 4"/>
          <p:cNvSpPr txBox="1"/>
          <p:nvPr/>
        </p:nvSpPr>
        <p:spPr>
          <a:xfrm>
            <a:off x="9742506" y="2315030"/>
            <a:ext cx="7825972" cy="6399889"/>
          </a:xfrm>
          <a:prstGeom prst="rect">
            <a:avLst/>
          </a:prstGeom>
        </p:spPr>
        <p:txBody>
          <a:bodyPr lIns="0" tIns="0" rIns="0" bIns="0" rtlCol="0" anchor="t">
            <a:spAutoFit/>
          </a:bodyPr>
          <a:lstStyle/>
          <a:p>
            <a:pPr algn="just">
              <a:lnSpc>
                <a:spcPts val="3200"/>
              </a:lnSpc>
            </a:pPr>
            <a:r>
              <a:rPr lang="en-US" sz="2285">
                <a:solidFill>
                  <a:srgbClr val="545454"/>
                </a:solidFill>
                <a:latin typeface="Roboto Bold"/>
              </a:rPr>
              <a:t>Kök Düğüm: </a:t>
            </a:r>
            <a:r>
              <a:rPr lang="en-US" sz="2285">
                <a:solidFill>
                  <a:srgbClr val="545454"/>
                </a:solidFill>
                <a:latin typeface="Roboto"/>
              </a:rPr>
              <a:t>Kök düğüm tüm veri kümesini temsil eder ve ağacı başlatmak için kullanılır. Ağacın başlangıç noktasıdır ve verileri maksimum bilgi kazancı veya minimum Gini Impurity sağlayan özelliğe göre böler.</a:t>
            </a:r>
          </a:p>
          <a:p>
            <a:pPr algn="just">
              <a:lnSpc>
                <a:spcPts val="3200"/>
              </a:lnSpc>
            </a:pPr>
            <a:endParaRPr lang="en-US" sz="2285">
              <a:solidFill>
                <a:srgbClr val="545454"/>
              </a:solidFill>
              <a:latin typeface="Roboto"/>
            </a:endParaRPr>
          </a:p>
          <a:p>
            <a:pPr algn="just">
              <a:lnSpc>
                <a:spcPts val="3200"/>
              </a:lnSpc>
            </a:pPr>
            <a:r>
              <a:rPr lang="en-US" sz="2285">
                <a:solidFill>
                  <a:srgbClr val="545454"/>
                </a:solidFill>
                <a:latin typeface="Roboto Bold"/>
              </a:rPr>
              <a:t>İç Düğüm:</a:t>
            </a:r>
            <a:r>
              <a:rPr lang="en-US" sz="2285">
                <a:solidFill>
                  <a:srgbClr val="545454"/>
                </a:solidFill>
                <a:latin typeface="Roboto"/>
              </a:rPr>
              <a:t> Her bir iç düğüm, verileri iki veya daha fazla alt kümeye ayıran bir özelliği temsil eder. Bölme işlemi özelliğin değerine göre gerçekleştirilir ve her bir gözlemin izleyeceği yolu belirler. İç düğüm daha sonra birden fazla alt düğüme bölünür.</a:t>
            </a:r>
          </a:p>
          <a:p>
            <a:pPr algn="just">
              <a:lnSpc>
                <a:spcPts val="3200"/>
              </a:lnSpc>
            </a:pPr>
            <a:endParaRPr lang="en-US" sz="2285">
              <a:solidFill>
                <a:srgbClr val="545454"/>
              </a:solidFill>
              <a:latin typeface="Roboto"/>
            </a:endParaRPr>
          </a:p>
          <a:p>
            <a:pPr algn="just">
              <a:lnSpc>
                <a:spcPts val="3200"/>
              </a:lnSpc>
            </a:pPr>
            <a:r>
              <a:rPr lang="en-US" sz="2285">
                <a:solidFill>
                  <a:srgbClr val="545454"/>
                </a:solidFill>
                <a:latin typeface="Roboto Bold"/>
              </a:rPr>
              <a:t>Yaprak Düğüm: </a:t>
            </a:r>
            <a:r>
              <a:rPr lang="en-US" sz="2285">
                <a:solidFill>
                  <a:srgbClr val="545454"/>
                </a:solidFill>
                <a:latin typeface="Roboto"/>
              </a:rPr>
              <a:t>Yaprak düğüm, verilerin daha fazla bölünemeyen bir alt kümesini temsil eder. Kendisine ulaşan gözlemler için nihai tahmini içerir. Tahmin, alt kümedeki çoğunluk sınıfına veya hedef değişkenin ortalama değerine dayanır.</a:t>
            </a:r>
          </a:p>
        </p:txBody>
      </p:sp>
      <p:sp>
        <p:nvSpPr>
          <p:cNvPr id="5" name="AutoShape 5"/>
          <p:cNvSpPr/>
          <p:nvPr/>
        </p:nvSpPr>
        <p:spPr>
          <a:xfrm rot="-5399999">
            <a:off x="6191621" y="5138738"/>
            <a:ext cx="5904757" cy="0"/>
          </a:xfrm>
          <a:prstGeom prst="line">
            <a:avLst/>
          </a:prstGeom>
          <a:ln w="9525" cap="rnd">
            <a:solidFill>
              <a:srgbClr val="000000"/>
            </a:solidFill>
            <a:prstDash val="solid"/>
            <a:headEnd type="none" w="sm" len="sm"/>
            <a:tailEnd type="none" w="sm" len="sm"/>
          </a:ln>
        </p:spPr>
        <p:txBody>
          <a:bodyPr/>
          <a:lstStyle/>
          <a:p>
            <a:endParaRPr lang="tr-T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flipV="1">
            <a:off x="547783" y="-547783"/>
            <a:ext cx="3019234" cy="4114800"/>
          </a:xfrm>
          <a:custGeom>
            <a:avLst/>
            <a:gdLst/>
            <a:ahLst/>
            <a:cxnLst/>
            <a:rect l="l" t="t" r="r" b="b"/>
            <a:pathLst>
              <a:path w="3019234" h="4114800">
                <a:moveTo>
                  <a:pt x="0" y="4114800"/>
                </a:moveTo>
                <a:lnTo>
                  <a:pt x="3019234" y="4114800"/>
                </a:lnTo>
                <a:lnTo>
                  <a:pt x="301923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rot="7606627" flipV="1">
            <a:off x="12885394" y="8381877"/>
            <a:ext cx="3019234" cy="4114800"/>
          </a:xfrm>
          <a:custGeom>
            <a:avLst/>
            <a:gdLst/>
            <a:ahLst/>
            <a:cxnLst/>
            <a:rect l="l" t="t" r="r" b="b"/>
            <a:pathLst>
              <a:path w="3019234" h="4114800">
                <a:moveTo>
                  <a:pt x="0" y="4114800"/>
                </a:moveTo>
                <a:lnTo>
                  <a:pt x="3019235" y="4114800"/>
                </a:lnTo>
                <a:lnTo>
                  <a:pt x="3019235"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a:off x="15053570" y="1028700"/>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5" name="Freeform 5"/>
          <p:cNvSpPr/>
          <p:nvPr/>
        </p:nvSpPr>
        <p:spPr>
          <a:xfrm>
            <a:off x="2264860" y="3019235"/>
            <a:ext cx="13758280" cy="6105746"/>
          </a:xfrm>
          <a:custGeom>
            <a:avLst/>
            <a:gdLst/>
            <a:ahLst/>
            <a:cxnLst/>
            <a:rect l="l" t="t" r="r" b="b"/>
            <a:pathLst>
              <a:path w="13758280" h="6105746">
                <a:moveTo>
                  <a:pt x="0" y="0"/>
                </a:moveTo>
                <a:lnTo>
                  <a:pt x="13758280" y="0"/>
                </a:lnTo>
                <a:lnTo>
                  <a:pt x="13758280" y="6105745"/>
                </a:lnTo>
                <a:lnTo>
                  <a:pt x="0" y="6105745"/>
                </a:lnTo>
                <a:lnTo>
                  <a:pt x="0" y="0"/>
                </a:lnTo>
                <a:close/>
              </a:path>
            </a:pathLst>
          </a:custGeom>
          <a:blipFill>
            <a:blip r:embed="rId6"/>
            <a:stretch>
              <a:fillRect/>
            </a:stretch>
          </a:blipFill>
        </p:spPr>
        <p:txBody>
          <a:bodyPr/>
          <a:lstStyle/>
          <a:p>
            <a:endParaRPr lang="tr-TR"/>
          </a:p>
        </p:txBody>
      </p:sp>
      <p:sp>
        <p:nvSpPr>
          <p:cNvPr id="6" name="TextBox 6"/>
          <p:cNvSpPr txBox="1"/>
          <p:nvPr/>
        </p:nvSpPr>
        <p:spPr>
          <a:xfrm>
            <a:off x="4114800" y="646017"/>
            <a:ext cx="3550782" cy="863600"/>
          </a:xfrm>
          <a:prstGeom prst="rect">
            <a:avLst/>
          </a:prstGeom>
        </p:spPr>
        <p:txBody>
          <a:bodyPr lIns="0" tIns="0" rIns="0" bIns="0" rtlCol="0" anchor="t">
            <a:spAutoFit/>
          </a:bodyPr>
          <a:lstStyle/>
          <a:p>
            <a:pPr>
              <a:lnSpc>
                <a:spcPts val="7000"/>
              </a:lnSpc>
            </a:pPr>
            <a:r>
              <a:rPr lang="en-US" sz="5000">
                <a:solidFill>
                  <a:srgbClr val="000000"/>
                </a:solidFill>
                <a:latin typeface="Roboto Bold"/>
              </a:rPr>
              <a:t>Karar Ağacı</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flipV="1">
            <a:off x="547783" y="-547783"/>
            <a:ext cx="3019234" cy="4114800"/>
          </a:xfrm>
          <a:custGeom>
            <a:avLst/>
            <a:gdLst/>
            <a:ahLst/>
            <a:cxnLst/>
            <a:rect l="l" t="t" r="r" b="b"/>
            <a:pathLst>
              <a:path w="3019234" h="4114800">
                <a:moveTo>
                  <a:pt x="0" y="4114800"/>
                </a:moveTo>
                <a:lnTo>
                  <a:pt x="3019234" y="4114800"/>
                </a:lnTo>
                <a:lnTo>
                  <a:pt x="301923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rot="7606627" flipV="1">
            <a:off x="12885394" y="8381877"/>
            <a:ext cx="3019234" cy="4114800"/>
          </a:xfrm>
          <a:custGeom>
            <a:avLst/>
            <a:gdLst/>
            <a:ahLst/>
            <a:cxnLst/>
            <a:rect l="l" t="t" r="r" b="b"/>
            <a:pathLst>
              <a:path w="3019234" h="4114800">
                <a:moveTo>
                  <a:pt x="0" y="4114800"/>
                </a:moveTo>
                <a:lnTo>
                  <a:pt x="3019235" y="4114800"/>
                </a:lnTo>
                <a:lnTo>
                  <a:pt x="3019235"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a:off x="15053570" y="1028700"/>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5" name="Freeform 5"/>
          <p:cNvSpPr/>
          <p:nvPr/>
        </p:nvSpPr>
        <p:spPr>
          <a:xfrm>
            <a:off x="3969886" y="7429045"/>
            <a:ext cx="8342513" cy="1829255"/>
          </a:xfrm>
          <a:custGeom>
            <a:avLst/>
            <a:gdLst/>
            <a:ahLst/>
            <a:cxnLst/>
            <a:rect l="l" t="t" r="r" b="b"/>
            <a:pathLst>
              <a:path w="8342513" h="1829255">
                <a:moveTo>
                  <a:pt x="0" y="0"/>
                </a:moveTo>
                <a:lnTo>
                  <a:pt x="8342513" y="0"/>
                </a:lnTo>
                <a:lnTo>
                  <a:pt x="8342513" y="1829255"/>
                </a:lnTo>
                <a:lnTo>
                  <a:pt x="0" y="1829255"/>
                </a:lnTo>
                <a:lnTo>
                  <a:pt x="0" y="0"/>
                </a:lnTo>
                <a:close/>
              </a:path>
            </a:pathLst>
          </a:custGeom>
          <a:blipFill>
            <a:blip r:embed="rId6"/>
            <a:stretch>
              <a:fillRect/>
            </a:stretch>
          </a:blipFill>
        </p:spPr>
        <p:txBody>
          <a:bodyPr/>
          <a:lstStyle/>
          <a:p>
            <a:endParaRPr lang="tr-TR"/>
          </a:p>
        </p:txBody>
      </p:sp>
      <p:sp>
        <p:nvSpPr>
          <p:cNvPr id="6" name="TextBox 6"/>
          <p:cNvSpPr txBox="1"/>
          <p:nvPr/>
        </p:nvSpPr>
        <p:spPr>
          <a:xfrm>
            <a:off x="4114800" y="646017"/>
            <a:ext cx="6726339" cy="863600"/>
          </a:xfrm>
          <a:prstGeom prst="rect">
            <a:avLst/>
          </a:prstGeom>
        </p:spPr>
        <p:txBody>
          <a:bodyPr lIns="0" tIns="0" rIns="0" bIns="0" rtlCol="0" anchor="t">
            <a:spAutoFit/>
          </a:bodyPr>
          <a:lstStyle/>
          <a:p>
            <a:pPr>
              <a:lnSpc>
                <a:spcPts val="7000"/>
              </a:lnSpc>
            </a:pPr>
            <a:r>
              <a:rPr lang="en-US" sz="5000">
                <a:solidFill>
                  <a:srgbClr val="000000"/>
                </a:solidFill>
                <a:latin typeface="Roboto Bold"/>
              </a:rPr>
              <a:t>Karar Ağacı Oluşturma</a:t>
            </a:r>
          </a:p>
        </p:txBody>
      </p:sp>
      <p:sp>
        <p:nvSpPr>
          <p:cNvPr id="7" name="TextBox 7"/>
          <p:cNvSpPr txBox="1"/>
          <p:nvPr/>
        </p:nvSpPr>
        <p:spPr>
          <a:xfrm>
            <a:off x="1195452" y="3154350"/>
            <a:ext cx="15143746" cy="4365984"/>
          </a:xfrm>
          <a:prstGeom prst="rect">
            <a:avLst/>
          </a:prstGeom>
        </p:spPr>
        <p:txBody>
          <a:bodyPr lIns="0" tIns="0" rIns="0" bIns="0" rtlCol="0" anchor="t">
            <a:spAutoFit/>
          </a:bodyPr>
          <a:lstStyle/>
          <a:p>
            <a:pPr algn="just">
              <a:lnSpc>
                <a:spcPts val="3480"/>
              </a:lnSpc>
            </a:pPr>
            <a:r>
              <a:rPr lang="en-US" sz="2485">
                <a:solidFill>
                  <a:srgbClr val="000000"/>
                </a:solidFill>
                <a:latin typeface="Roboto"/>
              </a:rPr>
              <a:t>Makine öğreniminde karar ağacı, karar vermeye yardımcı olan bir veri yapısıdır. Ağaç, girdi verilerinin düğüm adı verilen daha küçük kümelere bölünmesi ve ardından düğümlerin bazı kriterlere göre gruplandırılmasıyla oluşturulur. Ağaçtaki her bir düğümde verilen kararlar daha sonra nihai kararı üretmek için birleştirilir. </a:t>
            </a:r>
          </a:p>
          <a:p>
            <a:pPr algn="just">
              <a:lnSpc>
                <a:spcPts val="3480"/>
              </a:lnSpc>
            </a:pPr>
            <a:endParaRPr lang="en-US" sz="2485">
              <a:solidFill>
                <a:srgbClr val="000000"/>
              </a:solidFill>
              <a:latin typeface="Roboto"/>
            </a:endParaRPr>
          </a:p>
          <a:p>
            <a:pPr algn="just">
              <a:lnSpc>
                <a:spcPts val="3480"/>
              </a:lnSpc>
            </a:pPr>
            <a:r>
              <a:rPr lang="en-US" sz="2485">
                <a:solidFill>
                  <a:srgbClr val="000000"/>
                </a:solidFill>
                <a:latin typeface="Roboto"/>
              </a:rPr>
              <a:t>Entropi, verilerinizle ilgili belirsizliğin bir ölçüsüdür. Sezgisel olarak, bir veri kümesinin yalnızca bir etiketi varsa (örneğin, her yolcu hayatta kaldı), daha düşük bir entropiye sahip olduğunu düşünebiliriz. Dolayısıyla verilerimizi, entropiyi en aza indirecek bir şekilde bölmemiz gerekmektedir. Bölünmeler ne kadar iyi olursa, tahminimiz de o kadar iyi olur.</a:t>
            </a:r>
          </a:p>
          <a:p>
            <a:pPr>
              <a:lnSpc>
                <a:spcPts val="3480"/>
              </a:lnSpc>
            </a:pPr>
            <a:endParaRPr lang="en-US" sz="2485">
              <a:solidFill>
                <a:srgbClr val="000000"/>
              </a:solidFill>
              <a:latin typeface="Roboto"/>
            </a:endParaRPr>
          </a:p>
          <a:p>
            <a:pPr>
              <a:lnSpc>
                <a:spcPts val="3480"/>
              </a:lnSpc>
            </a:pPr>
            <a:endParaRPr lang="en-US" sz="2485">
              <a:solidFill>
                <a:srgbClr val="000000"/>
              </a:solidFill>
              <a:latin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flipV="1">
            <a:off x="547783" y="-547783"/>
            <a:ext cx="3019234" cy="4114800"/>
          </a:xfrm>
          <a:custGeom>
            <a:avLst/>
            <a:gdLst/>
            <a:ahLst/>
            <a:cxnLst/>
            <a:rect l="l" t="t" r="r" b="b"/>
            <a:pathLst>
              <a:path w="3019234" h="4114800">
                <a:moveTo>
                  <a:pt x="0" y="4114800"/>
                </a:moveTo>
                <a:lnTo>
                  <a:pt x="3019234" y="4114800"/>
                </a:lnTo>
                <a:lnTo>
                  <a:pt x="301923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rot="7606627" flipV="1">
            <a:off x="12885394" y="8381877"/>
            <a:ext cx="3019234" cy="4114800"/>
          </a:xfrm>
          <a:custGeom>
            <a:avLst/>
            <a:gdLst/>
            <a:ahLst/>
            <a:cxnLst/>
            <a:rect l="l" t="t" r="r" b="b"/>
            <a:pathLst>
              <a:path w="3019234" h="4114800">
                <a:moveTo>
                  <a:pt x="0" y="4114800"/>
                </a:moveTo>
                <a:lnTo>
                  <a:pt x="3019235" y="4114800"/>
                </a:lnTo>
                <a:lnTo>
                  <a:pt x="3019235"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a:off x="15053570" y="1028700"/>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5" name="Freeform 5"/>
          <p:cNvSpPr/>
          <p:nvPr/>
        </p:nvSpPr>
        <p:spPr>
          <a:xfrm>
            <a:off x="4505037" y="5143500"/>
            <a:ext cx="8916421" cy="3180190"/>
          </a:xfrm>
          <a:custGeom>
            <a:avLst/>
            <a:gdLst/>
            <a:ahLst/>
            <a:cxnLst/>
            <a:rect l="l" t="t" r="r" b="b"/>
            <a:pathLst>
              <a:path w="8916421" h="3180190">
                <a:moveTo>
                  <a:pt x="0" y="0"/>
                </a:moveTo>
                <a:lnTo>
                  <a:pt x="8916421" y="0"/>
                </a:lnTo>
                <a:lnTo>
                  <a:pt x="8916421" y="3180190"/>
                </a:lnTo>
                <a:lnTo>
                  <a:pt x="0" y="3180190"/>
                </a:lnTo>
                <a:lnTo>
                  <a:pt x="0" y="0"/>
                </a:lnTo>
                <a:close/>
              </a:path>
            </a:pathLst>
          </a:custGeom>
          <a:blipFill>
            <a:blip r:embed="rId6"/>
            <a:stretch>
              <a:fillRect/>
            </a:stretch>
          </a:blipFill>
        </p:spPr>
        <p:txBody>
          <a:bodyPr/>
          <a:lstStyle/>
          <a:p>
            <a:endParaRPr lang="tr-TR"/>
          </a:p>
        </p:txBody>
      </p:sp>
      <p:sp>
        <p:nvSpPr>
          <p:cNvPr id="6" name="TextBox 6"/>
          <p:cNvSpPr txBox="1"/>
          <p:nvPr/>
        </p:nvSpPr>
        <p:spPr>
          <a:xfrm>
            <a:off x="4505037" y="544513"/>
            <a:ext cx="6656359" cy="863600"/>
          </a:xfrm>
          <a:prstGeom prst="rect">
            <a:avLst/>
          </a:prstGeom>
        </p:spPr>
        <p:txBody>
          <a:bodyPr lIns="0" tIns="0" rIns="0" bIns="0" rtlCol="0" anchor="t">
            <a:spAutoFit/>
          </a:bodyPr>
          <a:lstStyle/>
          <a:p>
            <a:pPr>
              <a:lnSpc>
                <a:spcPts val="7000"/>
              </a:lnSpc>
            </a:pPr>
            <a:r>
              <a:rPr lang="en-US" sz="5000">
                <a:solidFill>
                  <a:srgbClr val="000000"/>
                </a:solidFill>
                <a:latin typeface="Roboto Bold"/>
              </a:rPr>
              <a:t>Karar Ağacı Oluşturma</a:t>
            </a:r>
          </a:p>
        </p:txBody>
      </p:sp>
      <p:sp>
        <p:nvSpPr>
          <p:cNvPr id="7" name="TextBox 7"/>
          <p:cNvSpPr txBox="1"/>
          <p:nvPr/>
        </p:nvSpPr>
        <p:spPr>
          <a:xfrm>
            <a:off x="1195452" y="3154350"/>
            <a:ext cx="15143746" cy="1737084"/>
          </a:xfrm>
          <a:prstGeom prst="rect">
            <a:avLst/>
          </a:prstGeom>
        </p:spPr>
        <p:txBody>
          <a:bodyPr lIns="0" tIns="0" rIns="0" bIns="0" rtlCol="0" anchor="t">
            <a:spAutoFit/>
          </a:bodyPr>
          <a:lstStyle/>
          <a:p>
            <a:pPr algn="just">
              <a:lnSpc>
                <a:spcPts val="3480"/>
              </a:lnSpc>
            </a:pPr>
            <a:r>
              <a:rPr lang="en-US" sz="2485">
                <a:solidFill>
                  <a:srgbClr val="000000"/>
                </a:solidFill>
                <a:latin typeface="Roboto"/>
              </a:rPr>
              <a:t>Burada, p (x) belirli bir sınıfa ait grubun yüzdesini ve H ise entropiyi belirtmektedir. Karar ağacımızın entropi değerini en aza indirgeyen bölünmeler yapmasını isteriz. En iyi bölünmeyi belirlemek içinde bilgi kazancını kullanırız. Bilgi kazancı aşağıdaki eşitlik ile hesaplanır:</a:t>
            </a:r>
          </a:p>
          <a:p>
            <a:pPr>
              <a:lnSpc>
                <a:spcPts val="3480"/>
              </a:lnSpc>
            </a:pPr>
            <a:endParaRPr lang="en-US" sz="2485">
              <a:solidFill>
                <a:srgbClr val="000000"/>
              </a:solidFill>
              <a:latin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flipV="1">
            <a:off x="547783" y="-547783"/>
            <a:ext cx="3019234" cy="4114800"/>
          </a:xfrm>
          <a:custGeom>
            <a:avLst/>
            <a:gdLst/>
            <a:ahLst/>
            <a:cxnLst/>
            <a:rect l="l" t="t" r="r" b="b"/>
            <a:pathLst>
              <a:path w="3019234" h="4114800">
                <a:moveTo>
                  <a:pt x="0" y="4114800"/>
                </a:moveTo>
                <a:lnTo>
                  <a:pt x="3019234" y="4114800"/>
                </a:lnTo>
                <a:lnTo>
                  <a:pt x="301923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rot="7606627" flipV="1">
            <a:off x="12885394" y="8381877"/>
            <a:ext cx="3019234" cy="4114800"/>
          </a:xfrm>
          <a:custGeom>
            <a:avLst/>
            <a:gdLst/>
            <a:ahLst/>
            <a:cxnLst/>
            <a:rect l="l" t="t" r="r" b="b"/>
            <a:pathLst>
              <a:path w="3019234" h="4114800">
                <a:moveTo>
                  <a:pt x="0" y="4114800"/>
                </a:moveTo>
                <a:lnTo>
                  <a:pt x="3019235" y="4114800"/>
                </a:lnTo>
                <a:lnTo>
                  <a:pt x="3019235"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a:off x="15053570" y="1028700"/>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5" name="TextBox 5"/>
          <p:cNvSpPr txBox="1"/>
          <p:nvPr/>
        </p:nvSpPr>
        <p:spPr>
          <a:xfrm>
            <a:off x="4367861" y="599949"/>
            <a:ext cx="7089024" cy="1749425"/>
          </a:xfrm>
          <a:prstGeom prst="rect">
            <a:avLst/>
          </a:prstGeom>
        </p:spPr>
        <p:txBody>
          <a:bodyPr lIns="0" tIns="0" rIns="0" bIns="0" rtlCol="0" anchor="t">
            <a:spAutoFit/>
          </a:bodyPr>
          <a:lstStyle/>
          <a:p>
            <a:pPr>
              <a:lnSpc>
                <a:spcPts val="7000"/>
              </a:lnSpc>
            </a:pPr>
            <a:r>
              <a:rPr lang="en-US" sz="5000">
                <a:solidFill>
                  <a:srgbClr val="000000"/>
                </a:solidFill>
                <a:latin typeface="Roboto Bold"/>
              </a:rPr>
              <a:t>Karar Ağacı Algoritmaları</a:t>
            </a:r>
          </a:p>
        </p:txBody>
      </p:sp>
      <p:sp>
        <p:nvSpPr>
          <p:cNvPr id="6" name="TextBox 6"/>
          <p:cNvSpPr txBox="1"/>
          <p:nvPr/>
        </p:nvSpPr>
        <p:spPr>
          <a:xfrm>
            <a:off x="2711677" y="3830819"/>
            <a:ext cx="7378015" cy="1553845"/>
          </a:xfrm>
          <a:prstGeom prst="rect">
            <a:avLst/>
          </a:prstGeom>
        </p:spPr>
        <p:txBody>
          <a:bodyPr lIns="0" tIns="0" rIns="0" bIns="0" rtlCol="0" anchor="t">
            <a:spAutoFit/>
          </a:bodyPr>
          <a:lstStyle/>
          <a:p>
            <a:pPr marL="474979" lvl="1" indent="-237490" algn="just">
              <a:lnSpc>
                <a:spcPts val="3079"/>
              </a:lnSpc>
              <a:buFont typeface="Arial"/>
              <a:buChar char="•"/>
            </a:pPr>
            <a:r>
              <a:rPr lang="en-US" sz="2199">
                <a:solidFill>
                  <a:srgbClr val="000000"/>
                </a:solidFill>
                <a:latin typeface="Roboto"/>
              </a:rPr>
              <a:t>ID3</a:t>
            </a:r>
          </a:p>
          <a:p>
            <a:pPr marL="474979" lvl="1" indent="-237490" algn="just">
              <a:lnSpc>
                <a:spcPts val="3079"/>
              </a:lnSpc>
              <a:buFont typeface="Arial"/>
              <a:buChar char="•"/>
            </a:pPr>
            <a:r>
              <a:rPr lang="en-US" sz="2199">
                <a:solidFill>
                  <a:srgbClr val="000000"/>
                </a:solidFill>
                <a:latin typeface="Roboto"/>
              </a:rPr>
              <a:t>C4.5</a:t>
            </a:r>
          </a:p>
          <a:p>
            <a:pPr marL="474979" lvl="1" indent="-237490" algn="just">
              <a:lnSpc>
                <a:spcPts val="3079"/>
              </a:lnSpc>
              <a:buFont typeface="Arial"/>
              <a:buChar char="•"/>
            </a:pPr>
            <a:r>
              <a:rPr lang="en-US" sz="2199">
                <a:solidFill>
                  <a:srgbClr val="000000"/>
                </a:solidFill>
                <a:latin typeface="Roboto"/>
              </a:rPr>
              <a:t>Twoing Algoritması</a:t>
            </a:r>
          </a:p>
          <a:p>
            <a:pPr marL="474979" lvl="1" indent="-237490" algn="just">
              <a:lnSpc>
                <a:spcPts val="3079"/>
              </a:lnSpc>
              <a:buFont typeface="Arial"/>
              <a:buChar char="•"/>
            </a:pPr>
            <a:r>
              <a:rPr lang="en-US" sz="2199">
                <a:solidFill>
                  <a:srgbClr val="000000"/>
                </a:solidFill>
                <a:latin typeface="Roboto"/>
              </a:rPr>
              <a:t>Gini Algoritması</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flipV="1">
            <a:off x="547783" y="-547783"/>
            <a:ext cx="3019234" cy="4114800"/>
          </a:xfrm>
          <a:custGeom>
            <a:avLst/>
            <a:gdLst/>
            <a:ahLst/>
            <a:cxnLst/>
            <a:rect l="l" t="t" r="r" b="b"/>
            <a:pathLst>
              <a:path w="3019234" h="4114800">
                <a:moveTo>
                  <a:pt x="0" y="4114800"/>
                </a:moveTo>
                <a:lnTo>
                  <a:pt x="3019234" y="4114800"/>
                </a:lnTo>
                <a:lnTo>
                  <a:pt x="301923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rot="7606627" flipV="1">
            <a:off x="12885394" y="8381877"/>
            <a:ext cx="3019234" cy="4114800"/>
          </a:xfrm>
          <a:custGeom>
            <a:avLst/>
            <a:gdLst/>
            <a:ahLst/>
            <a:cxnLst/>
            <a:rect l="l" t="t" r="r" b="b"/>
            <a:pathLst>
              <a:path w="3019234" h="4114800">
                <a:moveTo>
                  <a:pt x="0" y="4114800"/>
                </a:moveTo>
                <a:lnTo>
                  <a:pt x="3019235" y="4114800"/>
                </a:lnTo>
                <a:lnTo>
                  <a:pt x="3019235"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a:off x="15053570" y="1028700"/>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5" name="Freeform 5"/>
          <p:cNvSpPr/>
          <p:nvPr/>
        </p:nvSpPr>
        <p:spPr>
          <a:xfrm>
            <a:off x="2076051" y="2758617"/>
            <a:ext cx="12751688" cy="4969563"/>
          </a:xfrm>
          <a:custGeom>
            <a:avLst/>
            <a:gdLst/>
            <a:ahLst/>
            <a:cxnLst/>
            <a:rect l="l" t="t" r="r" b="b"/>
            <a:pathLst>
              <a:path w="12751688" h="4969563">
                <a:moveTo>
                  <a:pt x="0" y="0"/>
                </a:moveTo>
                <a:lnTo>
                  <a:pt x="12751688" y="0"/>
                </a:lnTo>
                <a:lnTo>
                  <a:pt x="12751688" y="4969564"/>
                </a:lnTo>
                <a:lnTo>
                  <a:pt x="0" y="4969564"/>
                </a:lnTo>
                <a:lnTo>
                  <a:pt x="0" y="0"/>
                </a:lnTo>
                <a:close/>
              </a:path>
            </a:pathLst>
          </a:custGeom>
          <a:blipFill>
            <a:blip r:embed="rId6"/>
            <a:stretch>
              <a:fillRect/>
            </a:stretch>
          </a:blipFill>
        </p:spPr>
        <p:txBody>
          <a:bodyPr/>
          <a:lstStyle/>
          <a:p>
            <a:endParaRPr lang="tr-TR"/>
          </a:p>
        </p:txBody>
      </p:sp>
      <p:sp>
        <p:nvSpPr>
          <p:cNvPr id="6" name="TextBox 6"/>
          <p:cNvSpPr txBox="1"/>
          <p:nvPr/>
        </p:nvSpPr>
        <p:spPr>
          <a:xfrm>
            <a:off x="4274554" y="564344"/>
            <a:ext cx="6826541" cy="1749425"/>
          </a:xfrm>
          <a:prstGeom prst="rect">
            <a:avLst/>
          </a:prstGeom>
        </p:spPr>
        <p:txBody>
          <a:bodyPr lIns="0" tIns="0" rIns="0" bIns="0" rtlCol="0" anchor="t">
            <a:spAutoFit/>
          </a:bodyPr>
          <a:lstStyle/>
          <a:p>
            <a:pPr>
              <a:lnSpc>
                <a:spcPts val="7000"/>
              </a:lnSpc>
            </a:pPr>
            <a:r>
              <a:rPr lang="en-US" sz="5000">
                <a:solidFill>
                  <a:srgbClr val="000000"/>
                </a:solidFill>
                <a:latin typeface="Roboto Bold"/>
              </a:rPr>
              <a:t>Karar Ağacı Uygulaması</a:t>
            </a:r>
          </a:p>
        </p:txBody>
      </p:sp>
      <p:sp>
        <p:nvSpPr>
          <p:cNvPr id="7" name="TextBox 7"/>
          <p:cNvSpPr txBox="1"/>
          <p:nvPr/>
        </p:nvSpPr>
        <p:spPr>
          <a:xfrm>
            <a:off x="2076051" y="7950719"/>
            <a:ext cx="11129307" cy="382270"/>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Roboto"/>
              </a:rPr>
              <a:t>Bağımsız değişkenler :'pH', 'Temperature', 'Taste', 'Odor', 'Fat', 'Turbidity', 'Colour' </a:t>
            </a:r>
          </a:p>
        </p:txBody>
      </p:sp>
      <p:sp>
        <p:nvSpPr>
          <p:cNvPr id="8" name="TextBox 8"/>
          <p:cNvSpPr txBox="1"/>
          <p:nvPr/>
        </p:nvSpPr>
        <p:spPr>
          <a:xfrm>
            <a:off x="2667000" y="8528137"/>
            <a:ext cx="4811436" cy="382270"/>
          </a:xfrm>
          <a:prstGeom prst="rect">
            <a:avLst/>
          </a:prstGeom>
        </p:spPr>
        <p:txBody>
          <a:bodyPr wrap="square" lIns="0" tIns="0" rIns="0" bIns="0" rtlCol="0" anchor="t">
            <a:spAutoFit/>
          </a:bodyPr>
          <a:lstStyle/>
          <a:p>
            <a:pPr algn="ctr">
              <a:lnSpc>
                <a:spcPts val="3079"/>
              </a:lnSpc>
              <a:spcBef>
                <a:spcPct val="0"/>
              </a:spcBef>
            </a:pPr>
            <a:r>
              <a:rPr lang="en-US" sz="2199" dirty="0" err="1">
                <a:solidFill>
                  <a:srgbClr val="000000"/>
                </a:solidFill>
                <a:latin typeface="Roboto"/>
              </a:rPr>
              <a:t>Bağımlı</a:t>
            </a:r>
            <a:r>
              <a:rPr lang="en-US" sz="2199" dirty="0">
                <a:solidFill>
                  <a:srgbClr val="000000"/>
                </a:solidFill>
                <a:latin typeface="Roboto"/>
              </a:rPr>
              <a:t> </a:t>
            </a:r>
            <a:r>
              <a:rPr lang="en-US" sz="2199" dirty="0" err="1">
                <a:solidFill>
                  <a:srgbClr val="000000"/>
                </a:solidFill>
                <a:latin typeface="Roboto"/>
              </a:rPr>
              <a:t>Değişken</a:t>
            </a:r>
            <a:r>
              <a:rPr lang="en-US" sz="2199" dirty="0">
                <a:solidFill>
                  <a:srgbClr val="000000"/>
                </a:solidFill>
                <a:latin typeface="Roboto"/>
              </a:rPr>
              <a:t> :</a:t>
            </a:r>
            <a:r>
              <a:rPr lang="tr-TR" sz="2199" dirty="0">
                <a:solidFill>
                  <a:srgbClr val="000000"/>
                </a:solidFill>
                <a:latin typeface="Roboto"/>
              </a:rPr>
              <a:t> </a:t>
            </a:r>
            <a:r>
              <a:rPr lang="en-US" sz="2199" dirty="0">
                <a:solidFill>
                  <a:srgbClr val="000000"/>
                </a:solidFill>
                <a:latin typeface="Roboto"/>
              </a:rPr>
              <a:t>Grade(</a:t>
            </a:r>
            <a:r>
              <a:rPr lang="en-US" sz="2199" dirty="0" err="1">
                <a:solidFill>
                  <a:srgbClr val="000000"/>
                </a:solidFill>
                <a:latin typeface="Roboto"/>
              </a:rPr>
              <a:t>Süt</a:t>
            </a:r>
            <a:r>
              <a:rPr lang="tr-TR" sz="2199" dirty="0">
                <a:solidFill>
                  <a:srgbClr val="000000"/>
                </a:solidFill>
                <a:latin typeface="Roboto"/>
              </a:rPr>
              <a:t> </a:t>
            </a:r>
            <a:r>
              <a:rPr lang="en-US" sz="2199" dirty="0" err="1">
                <a:solidFill>
                  <a:srgbClr val="000000"/>
                </a:solidFill>
                <a:latin typeface="Roboto"/>
              </a:rPr>
              <a:t>Kalitesi</a:t>
            </a:r>
            <a:r>
              <a:rPr lang="en-US" sz="2199" dirty="0">
                <a:solidFill>
                  <a:srgbClr val="000000"/>
                </a:solidFill>
                <a:latin typeface="Roboto"/>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flipV="1">
            <a:off x="547783" y="-547783"/>
            <a:ext cx="3019234" cy="4114800"/>
          </a:xfrm>
          <a:custGeom>
            <a:avLst/>
            <a:gdLst/>
            <a:ahLst/>
            <a:cxnLst/>
            <a:rect l="l" t="t" r="r" b="b"/>
            <a:pathLst>
              <a:path w="3019234" h="4114800">
                <a:moveTo>
                  <a:pt x="0" y="4114800"/>
                </a:moveTo>
                <a:lnTo>
                  <a:pt x="3019234" y="4114800"/>
                </a:lnTo>
                <a:lnTo>
                  <a:pt x="301923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rot="7606627" flipV="1">
            <a:off x="12885394" y="8381877"/>
            <a:ext cx="3019234" cy="4114800"/>
          </a:xfrm>
          <a:custGeom>
            <a:avLst/>
            <a:gdLst/>
            <a:ahLst/>
            <a:cxnLst/>
            <a:rect l="l" t="t" r="r" b="b"/>
            <a:pathLst>
              <a:path w="3019234" h="4114800">
                <a:moveTo>
                  <a:pt x="0" y="4114800"/>
                </a:moveTo>
                <a:lnTo>
                  <a:pt x="3019235" y="4114800"/>
                </a:lnTo>
                <a:lnTo>
                  <a:pt x="3019235"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a:off x="15053570" y="1028700"/>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5" name="Freeform 5"/>
          <p:cNvSpPr/>
          <p:nvPr/>
        </p:nvSpPr>
        <p:spPr>
          <a:xfrm>
            <a:off x="2922318" y="3329424"/>
            <a:ext cx="12443365" cy="1527780"/>
          </a:xfrm>
          <a:custGeom>
            <a:avLst/>
            <a:gdLst/>
            <a:ahLst/>
            <a:cxnLst/>
            <a:rect l="l" t="t" r="r" b="b"/>
            <a:pathLst>
              <a:path w="12443365" h="1527780">
                <a:moveTo>
                  <a:pt x="0" y="0"/>
                </a:moveTo>
                <a:lnTo>
                  <a:pt x="12443364" y="0"/>
                </a:lnTo>
                <a:lnTo>
                  <a:pt x="12443364" y="1527780"/>
                </a:lnTo>
                <a:lnTo>
                  <a:pt x="0" y="1527780"/>
                </a:lnTo>
                <a:lnTo>
                  <a:pt x="0" y="0"/>
                </a:lnTo>
                <a:close/>
              </a:path>
            </a:pathLst>
          </a:custGeom>
          <a:blipFill>
            <a:blip r:embed="rId6"/>
            <a:stretch>
              <a:fillRect/>
            </a:stretch>
          </a:blipFill>
        </p:spPr>
        <p:txBody>
          <a:bodyPr/>
          <a:lstStyle/>
          <a:p>
            <a:endParaRPr lang="tr-TR"/>
          </a:p>
        </p:txBody>
      </p:sp>
      <p:sp>
        <p:nvSpPr>
          <p:cNvPr id="6" name="TextBox 6"/>
          <p:cNvSpPr txBox="1"/>
          <p:nvPr/>
        </p:nvSpPr>
        <p:spPr>
          <a:xfrm>
            <a:off x="4114800" y="544513"/>
            <a:ext cx="6989827" cy="863600"/>
          </a:xfrm>
          <a:prstGeom prst="rect">
            <a:avLst/>
          </a:prstGeom>
        </p:spPr>
        <p:txBody>
          <a:bodyPr lIns="0" tIns="0" rIns="0" bIns="0" rtlCol="0" anchor="t">
            <a:spAutoFit/>
          </a:bodyPr>
          <a:lstStyle/>
          <a:p>
            <a:pPr>
              <a:lnSpc>
                <a:spcPts val="7000"/>
              </a:lnSpc>
            </a:pPr>
            <a:r>
              <a:rPr lang="en-US" sz="5000">
                <a:solidFill>
                  <a:srgbClr val="000000"/>
                </a:solidFill>
                <a:latin typeface="HK Grotesk Bold"/>
              </a:rPr>
              <a:t>Karar Ağacı Uygulaması</a:t>
            </a:r>
          </a:p>
        </p:txBody>
      </p:sp>
      <p:sp>
        <p:nvSpPr>
          <p:cNvPr id="7" name="TextBox 7"/>
          <p:cNvSpPr txBox="1"/>
          <p:nvPr/>
        </p:nvSpPr>
        <p:spPr>
          <a:xfrm>
            <a:off x="2057400" y="5374280"/>
            <a:ext cx="14706881" cy="2929947"/>
          </a:xfrm>
          <a:prstGeom prst="rect">
            <a:avLst/>
          </a:prstGeom>
        </p:spPr>
        <p:txBody>
          <a:bodyPr lIns="0" tIns="0" rIns="0" bIns="0" rtlCol="0" anchor="t">
            <a:spAutoFit/>
          </a:bodyPr>
          <a:lstStyle/>
          <a:p>
            <a:pPr algn="just">
              <a:lnSpc>
                <a:spcPts val="3356"/>
              </a:lnSpc>
            </a:pPr>
            <a:r>
              <a:rPr lang="en-US" sz="2397">
                <a:solidFill>
                  <a:srgbClr val="000000"/>
                </a:solidFill>
                <a:latin typeface="Roboto"/>
              </a:rPr>
              <a:t>Bu görselde karar ağacının düğümlerini ve dallanmalarını görmemizi sağlar.</a:t>
            </a:r>
          </a:p>
          <a:p>
            <a:pPr algn="just">
              <a:lnSpc>
                <a:spcPts val="3356"/>
              </a:lnSpc>
            </a:pPr>
            <a:r>
              <a:rPr lang="en-US" sz="2397">
                <a:solidFill>
                  <a:srgbClr val="000000"/>
                </a:solidFill>
                <a:latin typeface="Roboto"/>
              </a:rPr>
              <a:t>Feature_names ve class_names parametreleriyle, ağacın hangi özellikleri kullandığını ve hangi sınıflara ulaştığını daha iyi görebiliriz.</a:t>
            </a:r>
          </a:p>
          <a:p>
            <a:pPr algn="just">
              <a:lnSpc>
                <a:spcPts val="3356"/>
              </a:lnSpc>
            </a:pPr>
            <a:r>
              <a:rPr lang="en-US" sz="2397">
                <a:solidFill>
                  <a:srgbClr val="000000"/>
                </a:solidFill>
                <a:latin typeface="Roboto"/>
              </a:rPr>
              <a:t>Çizimde filled=True kullanılarak, her düğümün hangi sınıfa ait olduğunu renklerle gösterir. </a:t>
            </a:r>
          </a:p>
          <a:p>
            <a:pPr algn="just">
              <a:lnSpc>
                <a:spcPts val="3356"/>
              </a:lnSpc>
            </a:pPr>
            <a:r>
              <a:rPr lang="en-US" sz="2397">
                <a:solidFill>
                  <a:srgbClr val="000000"/>
                </a:solidFill>
                <a:latin typeface="Roboto"/>
              </a:rPr>
              <a:t>Bu görselleştirme, karar ağacının veri üzerinde nasıl kararlar verdiğini ve sınıflandırmalar yaptığını anlamak için kullanılır.</a:t>
            </a:r>
          </a:p>
          <a:p>
            <a:pPr>
              <a:lnSpc>
                <a:spcPts val="3356"/>
              </a:lnSpc>
            </a:pPr>
            <a:endParaRPr lang="en-US" sz="2397">
              <a:solidFill>
                <a:srgbClr val="000000"/>
              </a:solidFill>
              <a:latin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flipV="1">
            <a:off x="547783" y="-547783"/>
            <a:ext cx="3019234" cy="4114800"/>
          </a:xfrm>
          <a:custGeom>
            <a:avLst/>
            <a:gdLst/>
            <a:ahLst/>
            <a:cxnLst/>
            <a:rect l="l" t="t" r="r" b="b"/>
            <a:pathLst>
              <a:path w="3019234" h="4114800">
                <a:moveTo>
                  <a:pt x="0" y="4114800"/>
                </a:moveTo>
                <a:lnTo>
                  <a:pt x="3019234" y="4114800"/>
                </a:lnTo>
                <a:lnTo>
                  <a:pt x="301923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rot="7606627" flipV="1">
            <a:off x="12885394" y="8381877"/>
            <a:ext cx="3019234" cy="4114800"/>
          </a:xfrm>
          <a:custGeom>
            <a:avLst/>
            <a:gdLst/>
            <a:ahLst/>
            <a:cxnLst/>
            <a:rect l="l" t="t" r="r" b="b"/>
            <a:pathLst>
              <a:path w="3019234" h="4114800">
                <a:moveTo>
                  <a:pt x="0" y="4114800"/>
                </a:moveTo>
                <a:lnTo>
                  <a:pt x="3019235" y="4114800"/>
                </a:lnTo>
                <a:lnTo>
                  <a:pt x="3019235"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a:off x="15053570" y="1028700"/>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5" name="Freeform 5"/>
          <p:cNvSpPr/>
          <p:nvPr/>
        </p:nvSpPr>
        <p:spPr>
          <a:xfrm>
            <a:off x="3869663" y="1162060"/>
            <a:ext cx="11876650" cy="8965328"/>
          </a:xfrm>
          <a:custGeom>
            <a:avLst/>
            <a:gdLst/>
            <a:ahLst/>
            <a:cxnLst/>
            <a:rect l="l" t="t" r="r" b="b"/>
            <a:pathLst>
              <a:path w="11876650" h="8965328">
                <a:moveTo>
                  <a:pt x="0" y="0"/>
                </a:moveTo>
                <a:lnTo>
                  <a:pt x="11876650" y="0"/>
                </a:lnTo>
                <a:lnTo>
                  <a:pt x="11876650" y="8965329"/>
                </a:lnTo>
                <a:lnTo>
                  <a:pt x="0" y="8965329"/>
                </a:lnTo>
                <a:lnTo>
                  <a:pt x="0" y="0"/>
                </a:lnTo>
                <a:close/>
              </a:path>
            </a:pathLst>
          </a:custGeom>
          <a:blipFill>
            <a:blip r:embed="rId6"/>
            <a:stretch>
              <a:fillRect/>
            </a:stretch>
          </a:blipFill>
        </p:spPr>
        <p:txBody>
          <a:bodyPr/>
          <a:lstStyle/>
          <a:p>
            <a:endParaRPr lang="tr-T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flipV="1">
            <a:off x="547783" y="-547783"/>
            <a:ext cx="3019234" cy="4114800"/>
          </a:xfrm>
          <a:custGeom>
            <a:avLst/>
            <a:gdLst/>
            <a:ahLst/>
            <a:cxnLst/>
            <a:rect l="l" t="t" r="r" b="b"/>
            <a:pathLst>
              <a:path w="3019234" h="4114800">
                <a:moveTo>
                  <a:pt x="0" y="4114800"/>
                </a:moveTo>
                <a:lnTo>
                  <a:pt x="3019234" y="4114800"/>
                </a:lnTo>
                <a:lnTo>
                  <a:pt x="301923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rot="7606627" flipV="1">
            <a:off x="12885394" y="8381877"/>
            <a:ext cx="3019234" cy="4114800"/>
          </a:xfrm>
          <a:custGeom>
            <a:avLst/>
            <a:gdLst/>
            <a:ahLst/>
            <a:cxnLst/>
            <a:rect l="l" t="t" r="r" b="b"/>
            <a:pathLst>
              <a:path w="3019234" h="4114800">
                <a:moveTo>
                  <a:pt x="0" y="4114800"/>
                </a:moveTo>
                <a:lnTo>
                  <a:pt x="3019235" y="4114800"/>
                </a:lnTo>
                <a:lnTo>
                  <a:pt x="3019235"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a:off x="15053570" y="1028700"/>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5" name="Freeform 5"/>
          <p:cNvSpPr/>
          <p:nvPr/>
        </p:nvSpPr>
        <p:spPr>
          <a:xfrm>
            <a:off x="2635793" y="6471561"/>
            <a:ext cx="12417778" cy="3443756"/>
          </a:xfrm>
          <a:custGeom>
            <a:avLst/>
            <a:gdLst/>
            <a:ahLst/>
            <a:cxnLst/>
            <a:rect l="l" t="t" r="r" b="b"/>
            <a:pathLst>
              <a:path w="12417778" h="3443756">
                <a:moveTo>
                  <a:pt x="0" y="0"/>
                </a:moveTo>
                <a:lnTo>
                  <a:pt x="12417777" y="0"/>
                </a:lnTo>
                <a:lnTo>
                  <a:pt x="12417777" y="3443756"/>
                </a:lnTo>
                <a:lnTo>
                  <a:pt x="0" y="3443756"/>
                </a:lnTo>
                <a:lnTo>
                  <a:pt x="0" y="0"/>
                </a:lnTo>
                <a:close/>
              </a:path>
            </a:pathLst>
          </a:custGeom>
          <a:blipFill>
            <a:blip r:embed="rId6"/>
            <a:stretch>
              <a:fillRect/>
            </a:stretch>
          </a:blipFill>
        </p:spPr>
        <p:txBody>
          <a:bodyPr/>
          <a:lstStyle/>
          <a:p>
            <a:endParaRPr lang="tr-TR"/>
          </a:p>
        </p:txBody>
      </p:sp>
      <p:sp>
        <p:nvSpPr>
          <p:cNvPr id="6" name="TextBox 6"/>
          <p:cNvSpPr txBox="1"/>
          <p:nvPr/>
        </p:nvSpPr>
        <p:spPr>
          <a:xfrm>
            <a:off x="4367861" y="544513"/>
            <a:ext cx="6943174" cy="863600"/>
          </a:xfrm>
          <a:prstGeom prst="rect">
            <a:avLst/>
          </a:prstGeom>
        </p:spPr>
        <p:txBody>
          <a:bodyPr lIns="0" tIns="0" rIns="0" bIns="0" rtlCol="0" anchor="t">
            <a:spAutoFit/>
          </a:bodyPr>
          <a:lstStyle/>
          <a:p>
            <a:pPr>
              <a:lnSpc>
                <a:spcPts val="7000"/>
              </a:lnSpc>
            </a:pPr>
            <a:r>
              <a:rPr lang="en-US" sz="5000">
                <a:solidFill>
                  <a:srgbClr val="000000"/>
                </a:solidFill>
                <a:latin typeface="Roboto Bold"/>
              </a:rPr>
              <a:t>Karmaşıklık Matrisi</a:t>
            </a:r>
          </a:p>
        </p:txBody>
      </p:sp>
      <p:sp>
        <p:nvSpPr>
          <p:cNvPr id="7" name="TextBox 7"/>
          <p:cNvSpPr txBox="1"/>
          <p:nvPr/>
        </p:nvSpPr>
        <p:spPr>
          <a:xfrm>
            <a:off x="3045671" y="2518880"/>
            <a:ext cx="10483716" cy="1746250"/>
          </a:xfrm>
          <a:prstGeom prst="rect">
            <a:avLst/>
          </a:prstGeom>
        </p:spPr>
        <p:txBody>
          <a:bodyPr lIns="0" tIns="0" rIns="0" bIns="0" rtlCol="0" anchor="t">
            <a:spAutoFit/>
          </a:bodyPr>
          <a:lstStyle/>
          <a:p>
            <a:pPr algn="just">
              <a:lnSpc>
                <a:spcPts val="3500"/>
              </a:lnSpc>
            </a:pPr>
            <a:r>
              <a:rPr lang="en-US" sz="2500">
                <a:solidFill>
                  <a:srgbClr val="000000"/>
                </a:solidFill>
                <a:latin typeface="Roboto"/>
              </a:rPr>
              <a:t>Karışıklık matrisi, modelin her sınıfı ne kadar doğru veya yanlış tahmin ettiğini gösterir. Görselleştirme, modelin hangi sınıfları karıştırdığını, hangi sınıflarda daha iyi veya daha kötü performans gösterdiğini göstermek için kullanışlıdır.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flipV="1">
            <a:off x="547783" y="-547783"/>
            <a:ext cx="3019234" cy="4114800"/>
          </a:xfrm>
          <a:custGeom>
            <a:avLst/>
            <a:gdLst/>
            <a:ahLst/>
            <a:cxnLst/>
            <a:rect l="l" t="t" r="r" b="b"/>
            <a:pathLst>
              <a:path w="3019234" h="4114800">
                <a:moveTo>
                  <a:pt x="0" y="4114800"/>
                </a:moveTo>
                <a:lnTo>
                  <a:pt x="3019234" y="4114800"/>
                </a:lnTo>
                <a:lnTo>
                  <a:pt x="301923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rot="7606627" flipV="1">
            <a:off x="12885394" y="8381877"/>
            <a:ext cx="3019234" cy="4114800"/>
          </a:xfrm>
          <a:custGeom>
            <a:avLst/>
            <a:gdLst/>
            <a:ahLst/>
            <a:cxnLst/>
            <a:rect l="l" t="t" r="r" b="b"/>
            <a:pathLst>
              <a:path w="3019234" h="4114800">
                <a:moveTo>
                  <a:pt x="0" y="4114800"/>
                </a:moveTo>
                <a:lnTo>
                  <a:pt x="3019235" y="4114800"/>
                </a:lnTo>
                <a:lnTo>
                  <a:pt x="3019235"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a:off x="15053570" y="1028700"/>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5" name="Freeform 5"/>
          <p:cNvSpPr/>
          <p:nvPr/>
        </p:nvSpPr>
        <p:spPr>
          <a:xfrm>
            <a:off x="4114800" y="3019234"/>
            <a:ext cx="8924847" cy="6719281"/>
          </a:xfrm>
          <a:custGeom>
            <a:avLst/>
            <a:gdLst/>
            <a:ahLst/>
            <a:cxnLst/>
            <a:rect l="l" t="t" r="r" b="b"/>
            <a:pathLst>
              <a:path w="8924847" h="6719281">
                <a:moveTo>
                  <a:pt x="0" y="0"/>
                </a:moveTo>
                <a:lnTo>
                  <a:pt x="8924847" y="0"/>
                </a:lnTo>
                <a:lnTo>
                  <a:pt x="8924847" y="6719282"/>
                </a:lnTo>
                <a:lnTo>
                  <a:pt x="0" y="6719282"/>
                </a:lnTo>
                <a:lnTo>
                  <a:pt x="0" y="0"/>
                </a:lnTo>
                <a:close/>
              </a:path>
            </a:pathLst>
          </a:custGeom>
          <a:blipFill>
            <a:blip r:embed="rId6"/>
            <a:stretch>
              <a:fillRect/>
            </a:stretch>
          </a:blipFill>
        </p:spPr>
        <p:txBody>
          <a:bodyPr/>
          <a:lstStyle/>
          <a:p>
            <a:endParaRPr lang="tr-TR"/>
          </a:p>
        </p:txBody>
      </p:sp>
      <p:sp>
        <p:nvSpPr>
          <p:cNvPr id="6" name="TextBox 6"/>
          <p:cNvSpPr txBox="1"/>
          <p:nvPr/>
        </p:nvSpPr>
        <p:spPr>
          <a:xfrm>
            <a:off x="4414514" y="544513"/>
            <a:ext cx="6849868" cy="863600"/>
          </a:xfrm>
          <a:prstGeom prst="rect">
            <a:avLst/>
          </a:prstGeom>
        </p:spPr>
        <p:txBody>
          <a:bodyPr lIns="0" tIns="0" rIns="0" bIns="0" rtlCol="0" anchor="t">
            <a:spAutoFit/>
          </a:bodyPr>
          <a:lstStyle/>
          <a:p>
            <a:pPr>
              <a:lnSpc>
                <a:spcPts val="7000"/>
              </a:lnSpc>
            </a:pPr>
            <a:r>
              <a:rPr lang="en-US" sz="5000">
                <a:solidFill>
                  <a:srgbClr val="000000"/>
                </a:solidFill>
                <a:latin typeface="Roboto Bold"/>
              </a:rPr>
              <a:t>Karmaşıklık Matrisi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flipH="1" flipV="1">
            <a:off x="0" y="0"/>
            <a:ext cx="1868389" cy="2546356"/>
          </a:xfrm>
          <a:custGeom>
            <a:avLst/>
            <a:gdLst/>
            <a:ahLst/>
            <a:cxnLst/>
            <a:rect l="l" t="t" r="r" b="b"/>
            <a:pathLst>
              <a:path w="1868389" h="2546356">
                <a:moveTo>
                  <a:pt x="1868389" y="2546356"/>
                </a:moveTo>
                <a:lnTo>
                  <a:pt x="0" y="2546356"/>
                </a:lnTo>
                <a:lnTo>
                  <a:pt x="0" y="0"/>
                </a:lnTo>
                <a:lnTo>
                  <a:pt x="1868389" y="0"/>
                </a:lnTo>
                <a:lnTo>
                  <a:pt x="1868389" y="254635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flipV="1">
            <a:off x="16419611" y="0"/>
            <a:ext cx="1868389" cy="2546356"/>
          </a:xfrm>
          <a:custGeom>
            <a:avLst/>
            <a:gdLst/>
            <a:ahLst/>
            <a:cxnLst/>
            <a:rect l="l" t="t" r="r" b="b"/>
            <a:pathLst>
              <a:path w="1868389" h="2546356">
                <a:moveTo>
                  <a:pt x="0" y="2546356"/>
                </a:moveTo>
                <a:lnTo>
                  <a:pt x="1868389" y="2546356"/>
                </a:lnTo>
                <a:lnTo>
                  <a:pt x="1868389" y="0"/>
                </a:lnTo>
                <a:lnTo>
                  <a:pt x="0" y="0"/>
                </a:lnTo>
                <a:lnTo>
                  <a:pt x="0" y="254635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TextBox 4"/>
          <p:cNvSpPr txBox="1"/>
          <p:nvPr/>
        </p:nvSpPr>
        <p:spPr>
          <a:xfrm>
            <a:off x="3496405" y="923925"/>
            <a:ext cx="11295190" cy="863600"/>
          </a:xfrm>
          <a:prstGeom prst="rect">
            <a:avLst/>
          </a:prstGeom>
        </p:spPr>
        <p:txBody>
          <a:bodyPr lIns="0" tIns="0" rIns="0" bIns="0" rtlCol="0" anchor="t">
            <a:spAutoFit/>
          </a:bodyPr>
          <a:lstStyle/>
          <a:p>
            <a:pPr algn="ctr">
              <a:lnSpc>
                <a:spcPts val="7000"/>
              </a:lnSpc>
            </a:pPr>
            <a:r>
              <a:rPr lang="en-US" sz="5000">
                <a:solidFill>
                  <a:srgbClr val="000000"/>
                </a:solidFill>
                <a:latin typeface="Roboto Bold"/>
              </a:rPr>
              <a:t>Veri Hakkında</a:t>
            </a:r>
          </a:p>
        </p:txBody>
      </p:sp>
      <p:sp>
        <p:nvSpPr>
          <p:cNvPr id="5" name="TextBox 5"/>
          <p:cNvSpPr txBox="1"/>
          <p:nvPr/>
        </p:nvSpPr>
        <p:spPr>
          <a:xfrm>
            <a:off x="1346876" y="2642744"/>
            <a:ext cx="15072735" cy="1783334"/>
          </a:xfrm>
          <a:prstGeom prst="rect">
            <a:avLst/>
          </a:prstGeom>
        </p:spPr>
        <p:txBody>
          <a:bodyPr lIns="0" tIns="0" rIns="0" bIns="0" rtlCol="0" anchor="t">
            <a:spAutoFit/>
          </a:bodyPr>
          <a:lstStyle/>
          <a:p>
            <a:pPr>
              <a:lnSpc>
                <a:spcPts val="3556"/>
              </a:lnSpc>
            </a:pPr>
            <a:r>
              <a:rPr lang="en-US" sz="2540">
                <a:solidFill>
                  <a:srgbClr val="000000"/>
                </a:solidFill>
                <a:latin typeface="Roboto"/>
              </a:rPr>
              <a:t>Bu veri seti pH, Sıcaklık, Tat, Koku, Yağ, Bulanıklık ve Renk olmak üzere 7 bağımsız değişkenden oluşur.</a:t>
            </a:r>
          </a:p>
          <a:p>
            <a:pPr>
              <a:lnSpc>
                <a:spcPts val="3556"/>
              </a:lnSpc>
            </a:pPr>
            <a:r>
              <a:rPr lang="en-US" sz="2540">
                <a:solidFill>
                  <a:srgbClr val="000000"/>
                </a:solidFill>
                <a:latin typeface="Roboto"/>
              </a:rPr>
              <a:t>Genellikle sütün derecesi veya kalitesi bu parametrelere bağlıdır. Bu parametreler sütün tahmin analizinde hayati bir rol oynar.</a:t>
            </a:r>
          </a:p>
          <a:p>
            <a:pPr algn="ctr">
              <a:lnSpc>
                <a:spcPts val="3556"/>
              </a:lnSpc>
            </a:pPr>
            <a:endParaRPr lang="en-US" sz="2540">
              <a:solidFill>
                <a:srgbClr val="000000"/>
              </a:solidFill>
              <a:latin typeface="Roboto"/>
            </a:endParaRPr>
          </a:p>
        </p:txBody>
      </p:sp>
      <p:sp>
        <p:nvSpPr>
          <p:cNvPr id="6" name="TextBox 6"/>
          <p:cNvSpPr txBox="1"/>
          <p:nvPr/>
        </p:nvSpPr>
        <p:spPr>
          <a:xfrm>
            <a:off x="1286838" y="4511803"/>
            <a:ext cx="5477173" cy="2855142"/>
          </a:xfrm>
          <a:prstGeom prst="rect">
            <a:avLst/>
          </a:prstGeom>
        </p:spPr>
        <p:txBody>
          <a:bodyPr lIns="0" tIns="0" rIns="0" bIns="0" rtlCol="0" anchor="t">
            <a:spAutoFit/>
          </a:bodyPr>
          <a:lstStyle/>
          <a:p>
            <a:pPr algn="ctr">
              <a:lnSpc>
                <a:spcPts val="3804"/>
              </a:lnSpc>
              <a:spcBef>
                <a:spcPct val="0"/>
              </a:spcBef>
            </a:pPr>
            <a:r>
              <a:rPr lang="en-US" sz="2717">
                <a:solidFill>
                  <a:srgbClr val="000000"/>
                </a:solidFill>
                <a:latin typeface="Roboto"/>
              </a:rPr>
              <a:t>Sütün kalitesinin sınıflandırılması:    </a:t>
            </a:r>
          </a:p>
          <a:p>
            <a:pPr algn="ctr">
              <a:lnSpc>
                <a:spcPts val="3804"/>
              </a:lnSpc>
              <a:spcBef>
                <a:spcPct val="0"/>
              </a:spcBef>
            </a:pPr>
            <a:r>
              <a:rPr lang="en-US" sz="2717">
                <a:solidFill>
                  <a:srgbClr val="000000"/>
                </a:solidFill>
                <a:latin typeface="Roboto"/>
              </a:rPr>
              <a:t>Düşük (Kötü)</a:t>
            </a:r>
          </a:p>
          <a:p>
            <a:pPr algn="ctr">
              <a:lnSpc>
                <a:spcPts val="3804"/>
              </a:lnSpc>
              <a:spcBef>
                <a:spcPct val="0"/>
              </a:spcBef>
            </a:pPr>
            <a:r>
              <a:rPr lang="en-US" sz="2717">
                <a:solidFill>
                  <a:srgbClr val="000000"/>
                </a:solidFill>
                <a:latin typeface="Roboto"/>
              </a:rPr>
              <a:t>Orta (Orta)</a:t>
            </a:r>
          </a:p>
          <a:p>
            <a:pPr algn="ctr">
              <a:lnSpc>
                <a:spcPts val="3804"/>
              </a:lnSpc>
              <a:spcBef>
                <a:spcPct val="0"/>
              </a:spcBef>
            </a:pPr>
            <a:r>
              <a:rPr lang="en-US" sz="2717">
                <a:solidFill>
                  <a:srgbClr val="000000"/>
                </a:solidFill>
                <a:latin typeface="Roboto"/>
              </a:rPr>
              <a:t>Yüksek (İyi)</a:t>
            </a:r>
          </a:p>
          <a:p>
            <a:pPr algn="ctr">
              <a:lnSpc>
                <a:spcPts val="3804"/>
              </a:lnSpc>
              <a:spcBef>
                <a:spcPct val="0"/>
              </a:spcBef>
            </a:pPr>
            <a:r>
              <a:rPr lang="en-US" sz="2717">
                <a:solidFill>
                  <a:srgbClr val="000000"/>
                </a:solidFill>
                <a:latin typeface="Roboto"/>
              </a:rPr>
              <a:t>                                 </a:t>
            </a:r>
          </a:p>
          <a:p>
            <a:pPr algn="ctr">
              <a:lnSpc>
                <a:spcPts val="3804"/>
              </a:lnSpc>
              <a:spcBef>
                <a:spcPct val="0"/>
              </a:spcBef>
            </a:pPr>
            <a:endParaRPr lang="en-US" sz="2717">
              <a:solidFill>
                <a:srgbClr val="000000"/>
              </a:solidFill>
              <a:latin typeface="Roboto"/>
            </a:endParaRPr>
          </a:p>
        </p:txBody>
      </p:sp>
      <p:sp>
        <p:nvSpPr>
          <p:cNvPr id="7" name="TextBox 7"/>
          <p:cNvSpPr txBox="1"/>
          <p:nvPr/>
        </p:nvSpPr>
        <p:spPr>
          <a:xfrm>
            <a:off x="7452651" y="4521328"/>
            <a:ext cx="4480620" cy="364872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Roboto"/>
              </a:rPr>
              <a:t>Veri seti 7 değişkenden oluşur:</a:t>
            </a:r>
          </a:p>
          <a:p>
            <a:pPr algn="ctr">
              <a:lnSpc>
                <a:spcPts val="3639"/>
              </a:lnSpc>
              <a:spcBef>
                <a:spcPct val="0"/>
              </a:spcBef>
            </a:pPr>
            <a:r>
              <a:rPr lang="en-US" sz="2599">
                <a:solidFill>
                  <a:srgbClr val="000000"/>
                </a:solidFill>
                <a:latin typeface="Roboto"/>
              </a:rPr>
              <a:t>pH</a:t>
            </a:r>
          </a:p>
          <a:p>
            <a:pPr algn="ctr">
              <a:lnSpc>
                <a:spcPts val="3639"/>
              </a:lnSpc>
              <a:spcBef>
                <a:spcPct val="0"/>
              </a:spcBef>
            </a:pPr>
            <a:r>
              <a:rPr lang="en-US" sz="2599">
                <a:solidFill>
                  <a:srgbClr val="000000"/>
                </a:solidFill>
                <a:latin typeface="Roboto"/>
              </a:rPr>
              <a:t>Sıcaklık</a:t>
            </a:r>
          </a:p>
          <a:p>
            <a:pPr algn="ctr">
              <a:lnSpc>
                <a:spcPts val="3639"/>
              </a:lnSpc>
              <a:spcBef>
                <a:spcPct val="0"/>
              </a:spcBef>
            </a:pPr>
            <a:r>
              <a:rPr lang="en-US" sz="2599">
                <a:solidFill>
                  <a:srgbClr val="000000"/>
                </a:solidFill>
                <a:latin typeface="Roboto"/>
              </a:rPr>
              <a:t>Tat</a:t>
            </a:r>
          </a:p>
          <a:p>
            <a:pPr algn="ctr">
              <a:lnSpc>
                <a:spcPts val="3639"/>
              </a:lnSpc>
              <a:spcBef>
                <a:spcPct val="0"/>
              </a:spcBef>
            </a:pPr>
            <a:r>
              <a:rPr lang="en-US" sz="2599">
                <a:solidFill>
                  <a:srgbClr val="000000"/>
                </a:solidFill>
                <a:latin typeface="Roboto"/>
              </a:rPr>
              <a:t>Koku</a:t>
            </a:r>
          </a:p>
          <a:p>
            <a:pPr algn="ctr">
              <a:lnSpc>
                <a:spcPts val="3639"/>
              </a:lnSpc>
              <a:spcBef>
                <a:spcPct val="0"/>
              </a:spcBef>
            </a:pPr>
            <a:r>
              <a:rPr lang="en-US" sz="2599">
                <a:solidFill>
                  <a:srgbClr val="000000"/>
                </a:solidFill>
                <a:latin typeface="Roboto"/>
              </a:rPr>
              <a:t>Yağ</a:t>
            </a:r>
          </a:p>
          <a:p>
            <a:pPr algn="ctr">
              <a:lnSpc>
                <a:spcPts val="3639"/>
              </a:lnSpc>
              <a:spcBef>
                <a:spcPct val="0"/>
              </a:spcBef>
            </a:pPr>
            <a:r>
              <a:rPr lang="en-US" sz="2599">
                <a:solidFill>
                  <a:srgbClr val="000000"/>
                </a:solidFill>
                <a:latin typeface="Roboto"/>
              </a:rPr>
              <a:t>Bulanıklık</a:t>
            </a:r>
          </a:p>
          <a:p>
            <a:pPr algn="ctr">
              <a:lnSpc>
                <a:spcPts val="3639"/>
              </a:lnSpc>
              <a:spcBef>
                <a:spcPct val="0"/>
              </a:spcBef>
            </a:pPr>
            <a:r>
              <a:rPr lang="en-US" sz="2599">
                <a:solidFill>
                  <a:srgbClr val="000000"/>
                </a:solidFill>
                <a:latin typeface="Roboto"/>
              </a:rPr>
              <a:t>Renk</a:t>
            </a:r>
          </a:p>
        </p:txBody>
      </p:sp>
      <p:sp>
        <p:nvSpPr>
          <p:cNvPr id="8" name="TextBox 8"/>
          <p:cNvSpPr txBox="1"/>
          <p:nvPr/>
        </p:nvSpPr>
        <p:spPr>
          <a:xfrm>
            <a:off x="13293382" y="4511803"/>
            <a:ext cx="2607022" cy="1939482"/>
          </a:xfrm>
          <a:prstGeom prst="rect">
            <a:avLst/>
          </a:prstGeom>
        </p:spPr>
        <p:txBody>
          <a:bodyPr lIns="0" tIns="0" rIns="0" bIns="0" rtlCol="0" anchor="t">
            <a:spAutoFit/>
          </a:bodyPr>
          <a:lstStyle/>
          <a:p>
            <a:pPr algn="ctr">
              <a:lnSpc>
                <a:spcPts val="3874"/>
              </a:lnSpc>
              <a:spcBef>
                <a:spcPct val="0"/>
              </a:spcBef>
            </a:pPr>
            <a:r>
              <a:rPr lang="en-US" sz="2767">
                <a:solidFill>
                  <a:srgbClr val="000000"/>
                </a:solidFill>
                <a:latin typeface="Roboto"/>
              </a:rPr>
              <a:t>Sınıflandırma:</a:t>
            </a:r>
          </a:p>
          <a:p>
            <a:pPr algn="ctr">
              <a:lnSpc>
                <a:spcPts val="3874"/>
              </a:lnSpc>
              <a:spcBef>
                <a:spcPct val="0"/>
              </a:spcBef>
            </a:pPr>
            <a:r>
              <a:rPr lang="en-US" sz="2767">
                <a:solidFill>
                  <a:srgbClr val="000000"/>
                </a:solidFill>
                <a:latin typeface="Roboto"/>
              </a:rPr>
              <a:t>KNN Algoritması</a:t>
            </a:r>
          </a:p>
          <a:p>
            <a:pPr algn="ctr">
              <a:lnSpc>
                <a:spcPts val="3874"/>
              </a:lnSpc>
              <a:spcBef>
                <a:spcPct val="0"/>
              </a:spcBef>
            </a:pPr>
            <a:r>
              <a:rPr lang="en-US" sz="2767">
                <a:solidFill>
                  <a:srgbClr val="000000"/>
                </a:solidFill>
                <a:latin typeface="Roboto"/>
              </a:rPr>
              <a:t>Random Forest</a:t>
            </a:r>
          </a:p>
          <a:p>
            <a:pPr algn="ctr">
              <a:lnSpc>
                <a:spcPts val="3874"/>
              </a:lnSpc>
              <a:spcBef>
                <a:spcPct val="0"/>
              </a:spcBef>
            </a:pPr>
            <a:r>
              <a:rPr lang="en-US" sz="2767">
                <a:solidFill>
                  <a:srgbClr val="000000"/>
                </a:solidFill>
                <a:latin typeface="Roboto"/>
              </a:rPr>
              <a:t>Karar Ağacı</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3872507">
            <a:off x="6681269" y="4718816"/>
            <a:ext cx="1817935" cy="2473381"/>
          </a:xfrm>
          <a:custGeom>
            <a:avLst/>
            <a:gdLst/>
            <a:ahLst/>
            <a:cxnLst/>
            <a:rect l="l" t="t" r="r" b="b"/>
            <a:pathLst>
              <a:path w="1817935" h="2473381">
                <a:moveTo>
                  <a:pt x="0" y="0"/>
                </a:moveTo>
                <a:lnTo>
                  <a:pt x="1817935" y="0"/>
                </a:lnTo>
                <a:lnTo>
                  <a:pt x="1817935" y="2473381"/>
                </a:lnTo>
                <a:lnTo>
                  <a:pt x="0" y="24733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TextBox 3"/>
          <p:cNvSpPr txBox="1"/>
          <p:nvPr/>
        </p:nvSpPr>
        <p:spPr>
          <a:xfrm>
            <a:off x="623147" y="788510"/>
            <a:ext cx="12743862"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Roboto Bold"/>
              </a:rPr>
              <a:t>KNN (K-Nearest Neighbors) Algoritması</a:t>
            </a:r>
          </a:p>
        </p:txBody>
      </p:sp>
      <p:sp>
        <p:nvSpPr>
          <p:cNvPr id="4" name="TextBox 4"/>
          <p:cNvSpPr txBox="1"/>
          <p:nvPr/>
        </p:nvSpPr>
        <p:spPr>
          <a:xfrm>
            <a:off x="623147" y="2781085"/>
            <a:ext cx="9015673" cy="1710218"/>
          </a:xfrm>
          <a:prstGeom prst="rect">
            <a:avLst/>
          </a:prstGeom>
        </p:spPr>
        <p:txBody>
          <a:bodyPr lIns="0" tIns="0" rIns="0" bIns="0" rtlCol="0" anchor="t">
            <a:spAutoFit/>
          </a:bodyPr>
          <a:lstStyle/>
          <a:p>
            <a:pPr algn="just">
              <a:lnSpc>
                <a:spcPts val="3386"/>
              </a:lnSpc>
            </a:pPr>
            <a:r>
              <a:rPr lang="en-US" sz="2418">
                <a:solidFill>
                  <a:srgbClr val="545454"/>
                </a:solidFill>
                <a:latin typeface="Roboto"/>
              </a:rPr>
              <a:t>K-en yakın komşu (k-nearest neighbors, KNN) algoritması, gözlemlerin birbirlerine olan benzerlikleri üzerinden tahminlerin yapıldığı gözetimli makine öğrenmesi modellerinde regresyon ve sınıflandırma problemlerinde kullanılan bir algoritmadır.</a:t>
            </a:r>
          </a:p>
        </p:txBody>
      </p:sp>
      <p:sp>
        <p:nvSpPr>
          <p:cNvPr id="5" name="TextBox 5"/>
          <p:cNvSpPr txBox="1"/>
          <p:nvPr/>
        </p:nvSpPr>
        <p:spPr>
          <a:xfrm>
            <a:off x="8878295" y="6978071"/>
            <a:ext cx="9108088" cy="1719029"/>
          </a:xfrm>
          <a:prstGeom prst="rect">
            <a:avLst/>
          </a:prstGeom>
        </p:spPr>
        <p:txBody>
          <a:bodyPr lIns="0" tIns="0" rIns="0" bIns="0" rtlCol="0" anchor="t">
            <a:spAutoFit/>
          </a:bodyPr>
          <a:lstStyle/>
          <a:p>
            <a:pPr algn="just">
              <a:lnSpc>
                <a:spcPts val="3425"/>
              </a:lnSpc>
            </a:pPr>
            <a:r>
              <a:rPr lang="en-US" sz="2446">
                <a:solidFill>
                  <a:srgbClr val="545454"/>
                </a:solidFill>
                <a:latin typeface="Roboto"/>
              </a:rPr>
              <a:t>Bu algoritma kapsamında tahminde bulunmak istediğimiz gözlem birimine en yakın K adet farklı gözlem birimi tespit edilir ve bu K adet gözlem biriminin bağımlı değişkenleri üzerinden ilgili gözlem için tahminde bulunulur.</a:t>
            </a:r>
          </a:p>
        </p:txBody>
      </p:sp>
      <p:sp>
        <p:nvSpPr>
          <p:cNvPr id="6" name="Freeform 6"/>
          <p:cNvSpPr/>
          <p:nvPr/>
        </p:nvSpPr>
        <p:spPr>
          <a:xfrm rot="-5400000">
            <a:off x="15757192" y="1735960"/>
            <a:ext cx="2205730" cy="798487"/>
          </a:xfrm>
          <a:custGeom>
            <a:avLst/>
            <a:gdLst/>
            <a:ahLst/>
            <a:cxnLst/>
            <a:rect l="l" t="t" r="r" b="b"/>
            <a:pathLst>
              <a:path w="2205730" h="798487">
                <a:moveTo>
                  <a:pt x="0" y="0"/>
                </a:moveTo>
                <a:lnTo>
                  <a:pt x="2205729" y="0"/>
                </a:lnTo>
                <a:lnTo>
                  <a:pt x="2205729" y="798488"/>
                </a:lnTo>
                <a:lnTo>
                  <a:pt x="0" y="798488"/>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flipV="1">
            <a:off x="15268765" y="0"/>
            <a:ext cx="3019235" cy="4114800"/>
          </a:xfrm>
          <a:custGeom>
            <a:avLst/>
            <a:gdLst/>
            <a:ahLst/>
            <a:cxnLst/>
            <a:rect l="l" t="t" r="r" b="b"/>
            <a:pathLst>
              <a:path w="3019235" h="4114800">
                <a:moveTo>
                  <a:pt x="0" y="4114800"/>
                </a:moveTo>
                <a:lnTo>
                  <a:pt x="3019235" y="4114800"/>
                </a:lnTo>
                <a:lnTo>
                  <a:pt x="3019235"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4281678" y="1170483"/>
            <a:ext cx="7760991" cy="5425302"/>
          </a:xfrm>
          <a:custGeom>
            <a:avLst/>
            <a:gdLst/>
            <a:ahLst/>
            <a:cxnLst/>
            <a:rect l="l" t="t" r="r" b="b"/>
            <a:pathLst>
              <a:path w="7760991" h="5425302">
                <a:moveTo>
                  <a:pt x="0" y="0"/>
                </a:moveTo>
                <a:lnTo>
                  <a:pt x="7760991" y="0"/>
                </a:lnTo>
                <a:lnTo>
                  <a:pt x="7760991" y="5425302"/>
                </a:lnTo>
                <a:lnTo>
                  <a:pt x="0" y="5425302"/>
                </a:lnTo>
                <a:lnTo>
                  <a:pt x="0" y="0"/>
                </a:lnTo>
                <a:close/>
              </a:path>
            </a:pathLst>
          </a:custGeom>
          <a:blipFill>
            <a:blip r:embed="rId4"/>
            <a:stretch>
              <a:fillRect/>
            </a:stretch>
          </a:blipFill>
        </p:spPr>
        <p:txBody>
          <a:bodyPr/>
          <a:lstStyle/>
          <a:p>
            <a:endParaRPr lang="tr-TR"/>
          </a:p>
        </p:txBody>
      </p:sp>
      <p:sp>
        <p:nvSpPr>
          <p:cNvPr id="4" name="Freeform 4"/>
          <p:cNvSpPr/>
          <p:nvPr/>
        </p:nvSpPr>
        <p:spPr>
          <a:xfrm>
            <a:off x="-1928847" y="0"/>
            <a:ext cx="4931939" cy="1785391"/>
          </a:xfrm>
          <a:custGeom>
            <a:avLst/>
            <a:gdLst/>
            <a:ahLst/>
            <a:cxnLst/>
            <a:rect l="l" t="t" r="r" b="b"/>
            <a:pathLst>
              <a:path w="4931939" h="1785391">
                <a:moveTo>
                  <a:pt x="0" y="0"/>
                </a:moveTo>
                <a:lnTo>
                  <a:pt x="4931939" y="0"/>
                </a:lnTo>
                <a:lnTo>
                  <a:pt x="4931939" y="1785391"/>
                </a:lnTo>
                <a:lnTo>
                  <a:pt x="0" y="1785391"/>
                </a:lnTo>
                <a:lnTo>
                  <a:pt x="0" y="0"/>
                </a:lnTo>
                <a:close/>
              </a:path>
            </a:pathLst>
          </a:custGeom>
          <a:blipFill>
            <a:blip r:embed="rId5">
              <a:extLst>
                <a:ext uri="{96DAC541-7B7A-43D3-8B79-37D633B846F1}">
                  <asvg:svgBlip xmlns:asvg="http://schemas.microsoft.com/office/drawing/2016/SVG/main" r:embed="rId6"/>
                </a:ext>
              </a:extLst>
            </a:blip>
            <a:stretch>
              <a:fillRect t="-179735"/>
            </a:stretch>
          </a:blipFill>
        </p:spPr>
        <p:txBody>
          <a:bodyPr/>
          <a:lstStyle/>
          <a:p>
            <a:endParaRPr lang="tr-TR"/>
          </a:p>
        </p:txBody>
      </p:sp>
      <p:sp>
        <p:nvSpPr>
          <p:cNvPr id="5" name="TextBox 5"/>
          <p:cNvSpPr txBox="1"/>
          <p:nvPr/>
        </p:nvSpPr>
        <p:spPr>
          <a:xfrm>
            <a:off x="2765885" y="7415318"/>
            <a:ext cx="11644423" cy="1719029"/>
          </a:xfrm>
          <a:prstGeom prst="rect">
            <a:avLst/>
          </a:prstGeom>
        </p:spPr>
        <p:txBody>
          <a:bodyPr lIns="0" tIns="0" rIns="0" bIns="0" rtlCol="0" anchor="t">
            <a:spAutoFit/>
          </a:bodyPr>
          <a:lstStyle/>
          <a:p>
            <a:pPr algn="just">
              <a:lnSpc>
                <a:spcPts val="3425"/>
              </a:lnSpc>
            </a:pPr>
            <a:r>
              <a:rPr lang="en-US" sz="2446">
                <a:solidFill>
                  <a:srgbClr val="545454"/>
                </a:solidFill>
                <a:latin typeface="Roboto"/>
              </a:rPr>
              <a:t>Yukarıdaki resim incelendiğinde, genel itibari ile, benzer olan sınıfların birbiri ile yakın mesafede oldukları gözlemlenmektedir. Dolayısıyla KNN algoritması da bu gözleme dayanarak, yeni gelecek tahminler bu noktalara yakınlığa göre tahminlenir.</a:t>
            </a:r>
          </a:p>
          <a:p>
            <a:pPr algn="just">
              <a:lnSpc>
                <a:spcPts val="3425"/>
              </a:lnSpc>
            </a:pPr>
            <a:endParaRPr lang="en-US" sz="2446">
              <a:solidFill>
                <a:srgbClr val="545454"/>
              </a:solidFill>
              <a:latin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flipH="1">
            <a:off x="-945218" y="7200900"/>
            <a:ext cx="3019234" cy="4114800"/>
          </a:xfrm>
          <a:custGeom>
            <a:avLst/>
            <a:gdLst/>
            <a:ahLst/>
            <a:cxnLst/>
            <a:rect l="l" t="t" r="r" b="b"/>
            <a:pathLst>
              <a:path w="3019234" h="4114800">
                <a:moveTo>
                  <a:pt x="3019234" y="0"/>
                </a:moveTo>
                <a:lnTo>
                  <a:pt x="0" y="0"/>
                </a:lnTo>
                <a:lnTo>
                  <a:pt x="0" y="4114800"/>
                </a:lnTo>
                <a:lnTo>
                  <a:pt x="3019234" y="4114800"/>
                </a:lnTo>
                <a:lnTo>
                  <a:pt x="301923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flipV="1">
            <a:off x="15268765" y="0"/>
            <a:ext cx="3019235" cy="4114800"/>
          </a:xfrm>
          <a:custGeom>
            <a:avLst/>
            <a:gdLst/>
            <a:ahLst/>
            <a:cxnLst/>
            <a:rect l="l" t="t" r="r" b="b"/>
            <a:pathLst>
              <a:path w="3019235" h="4114800">
                <a:moveTo>
                  <a:pt x="0" y="4114800"/>
                </a:moveTo>
                <a:lnTo>
                  <a:pt x="3019235" y="4114800"/>
                </a:lnTo>
                <a:lnTo>
                  <a:pt x="3019235"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a:off x="15053570" y="8459813"/>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5" name="Freeform 5"/>
          <p:cNvSpPr/>
          <p:nvPr/>
        </p:nvSpPr>
        <p:spPr>
          <a:xfrm>
            <a:off x="193757" y="230213"/>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6" name="Freeform 6"/>
          <p:cNvSpPr/>
          <p:nvPr/>
        </p:nvSpPr>
        <p:spPr>
          <a:xfrm>
            <a:off x="6005505" y="3597097"/>
            <a:ext cx="3445298" cy="3571625"/>
          </a:xfrm>
          <a:custGeom>
            <a:avLst/>
            <a:gdLst/>
            <a:ahLst/>
            <a:cxnLst/>
            <a:rect l="l" t="t" r="r" b="b"/>
            <a:pathLst>
              <a:path w="3445298" h="3571625">
                <a:moveTo>
                  <a:pt x="0" y="0"/>
                </a:moveTo>
                <a:lnTo>
                  <a:pt x="3445298" y="0"/>
                </a:lnTo>
                <a:lnTo>
                  <a:pt x="3445298" y="3571625"/>
                </a:lnTo>
                <a:lnTo>
                  <a:pt x="0" y="3571625"/>
                </a:lnTo>
                <a:lnTo>
                  <a:pt x="0" y="0"/>
                </a:lnTo>
                <a:close/>
              </a:path>
            </a:pathLst>
          </a:custGeom>
          <a:blipFill>
            <a:blip r:embed="rId6"/>
            <a:stretch>
              <a:fillRect/>
            </a:stretch>
          </a:blipFill>
        </p:spPr>
        <p:txBody>
          <a:bodyPr/>
          <a:lstStyle/>
          <a:p>
            <a:endParaRPr lang="tr-TR"/>
          </a:p>
        </p:txBody>
      </p:sp>
      <p:sp>
        <p:nvSpPr>
          <p:cNvPr id="7" name="TextBox 7"/>
          <p:cNvSpPr txBox="1"/>
          <p:nvPr/>
        </p:nvSpPr>
        <p:spPr>
          <a:xfrm>
            <a:off x="193757" y="1507574"/>
            <a:ext cx="14334593" cy="549384"/>
          </a:xfrm>
          <a:prstGeom prst="rect">
            <a:avLst/>
          </a:prstGeom>
        </p:spPr>
        <p:txBody>
          <a:bodyPr lIns="0" tIns="0" rIns="0" bIns="0" rtlCol="0" anchor="t">
            <a:spAutoFit/>
          </a:bodyPr>
          <a:lstStyle/>
          <a:p>
            <a:pPr algn="just">
              <a:lnSpc>
                <a:spcPts val="4368"/>
              </a:lnSpc>
            </a:pPr>
            <a:r>
              <a:rPr lang="en-US" sz="3120">
                <a:solidFill>
                  <a:srgbClr val="000000"/>
                </a:solidFill>
                <a:latin typeface="Roboto Bold"/>
              </a:rPr>
              <a:t>KNN (K-Nearest Neighbors) Algoritması iki temel değer üzerinden tahmin yapar;</a:t>
            </a:r>
          </a:p>
        </p:txBody>
      </p:sp>
      <p:sp>
        <p:nvSpPr>
          <p:cNvPr id="8" name="TextBox 8"/>
          <p:cNvSpPr txBox="1"/>
          <p:nvPr/>
        </p:nvSpPr>
        <p:spPr>
          <a:xfrm>
            <a:off x="1028700" y="2492567"/>
            <a:ext cx="11308276" cy="799189"/>
          </a:xfrm>
          <a:prstGeom prst="rect">
            <a:avLst/>
          </a:prstGeom>
        </p:spPr>
        <p:txBody>
          <a:bodyPr lIns="0" tIns="0" rIns="0" bIns="0" rtlCol="0" anchor="t">
            <a:spAutoFit/>
          </a:bodyPr>
          <a:lstStyle/>
          <a:p>
            <a:pPr algn="just">
              <a:lnSpc>
                <a:spcPts val="3200"/>
              </a:lnSpc>
            </a:pPr>
            <a:r>
              <a:rPr lang="en-US" sz="2285">
                <a:solidFill>
                  <a:srgbClr val="545454"/>
                </a:solidFill>
                <a:latin typeface="Roboto Bold"/>
              </a:rPr>
              <a:t>Distance (Uzaklık):</a:t>
            </a:r>
            <a:r>
              <a:rPr lang="en-US" sz="2285">
                <a:solidFill>
                  <a:srgbClr val="545454"/>
                </a:solidFill>
                <a:latin typeface="Roboto"/>
              </a:rPr>
              <a:t> Tahmin edilecek noktanın diğer noktalara uzaklığı hesaplanır. Bunun için Minkowski uzaklık hesaplama fonksiyonu kullanılır.</a:t>
            </a:r>
          </a:p>
        </p:txBody>
      </p:sp>
      <p:sp>
        <p:nvSpPr>
          <p:cNvPr id="9" name="TextBox 9"/>
          <p:cNvSpPr txBox="1"/>
          <p:nvPr/>
        </p:nvSpPr>
        <p:spPr>
          <a:xfrm>
            <a:off x="2074016" y="7416912"/>
            <a:ext cx="11308276" cy="1599289"/>
          </a:xfrm>
          <a:prstGeom prst="rect">
            <a:avLst/>
          </a:prstGeom>
        </p:spPr>
        <p:txBody>
          <a:bodyPr lIns="0" tIns="0" rIns="0" bIns="0" rtlCol="0" anchor="t">
            <a:spAutoFit/>
          </a:bodyPr>
          <a:lstStyle/>
          <a:p>
            <a:pPr algn="just">
              <a:lnSpc>
                <a:spcPts val="3200"/>
              </a:lnSpc>
            </a:pPr>
            <a:r>
              <a:rPr lang="en-US" sz="2285">
                <a:solidFill>
                  <a:srgbClr val="545454"/>
                </a:solidFill>
                <a:latin typeface="Roboto Bold"/>
              </a:rPr>
              <a:t>K (komşuluk sayısı):</a:t>
            </a:r>
            <a:r>
              <a:rPr lang="en-US" sz="2285">
                <a:solidFill>
                  <a:srgbClr val="545454"/>
                </a:solidFill>
                <a:latin typeface="Roboto"/>
              </a:rPr>
              <a:t> En yakın kaç komşu üzerinden hesaplama yapılacağını söyleriz. K değeri sonucu direkt etkileyecektir. K 1 olursa overfit etme olasılığı çok yüksek olacaktır. Çok büyük olursa da çok genel sonuçlar verecektir. Bu sebeple optimum K değerini tahmin etmek problemin asıl konusu olarak karşımızda durmaktadır.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TextBox 2"/>
          <p:cNvSpPr txBox="1"/>
          <p:nvPr/>
        </p:nvSpPr>
        <p:spPr>
          <a:xfrm>
            <a:off x="288279" y="1981200"/>
            <a:ext cx="14334593" cy="1101834"/>
          </a:xfrm>
          <a:prstGeom prst="rect">
            <a:avLst/>
          </a:prstGeom>
        </p:spPr>
        <p:txBody>
          <a:bodyPr lIns="0" tIns="0" rIns="0" bIns="0" rtlCol="0" anchor="t">
            <a:spAutoFit/>
          </a:bodyPr>
          <a:lstStyle/>
          <a:p>
            <a:pPr algn="just">
              <a:lnSpc>
                <a:spcPts val="4368"/>
              </a:lnSpc>
            </a:pPr>
            <a:r>
              <a:rPr lang="en-US" sz="3120">
                <a:solidFill>
                  <a:srgbClr val="000000"/>
                </a:solidFill>
                <a:latin typeface="Roboto Bold"/>
              </a:rPr>
              <a:t>KNN (K-Nearest Neighbors) Algoritması ile üretilmiş bir modelin başarısını ölçmek için genel olarak kullanılan 3 adet indikatör vardır:</a:t>
            </a:r>
          </a:p>
        </p:txBody>
      </p:sp>
      <p:sp>
        <p:nvSpPr>
          <p:cNvPr id="3" name="Freeform 3"/>
          <p:cNvSpPr/>
          <p:nvPr/>
        </p:nvSpPr>
        <p:spPr>
          <a:xfrm flipH="1">
            <a:off x="-945218" y="7200900"/>
            <a:ext cx="3019234" cy="4114800"/>
          </a:xfrm>
          <a:custGeom>
            <a:avLst/>
            <a:gdLst/>
            <a:ahLst/>
            <a:cxnLst/>
            <a:rect l="l" t="t" r="r" b="b"/>
            <a:pathLst>
              <a:path w="3019234" h="4114800">
                <a:moveTo>
                  <a:pt x="3019234" y="0"/>
                </a:moveTo>
                <a:lnTo>
                  <a:pt x="0" y="0"/>
                </a:lnTo>
                <a:lnTo>
                  <a:pt x="0" y="4114800"/>
                </a:lnTo>
                <a:lnTo>
                  <a:pt x="3019234" y="4114800"/>
                </a:lnTo>
                <a:lnTo>
                  <a:pt x="301923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flipV="1">
            <a:off x="15268765" y="0"/>
            <a:ext cx="3019235" cy="4114800"/>
          </a:xfrm>
          <a:custGeom>
            <a:avLst/>
            <a:gdLst/>
            <a:ahLst/>
            <a:cxnLst/>
            <a:rect l="l" t="t" r="r" b="b"/>
            <a:pathLst>
              <a:path w="3019235" h="4114800">
                <a:moveTo>
                  <a:pt x="0" y="4114800"/>
                </a:moveTo>
                <a:lnTo>
                  <a:pt x="3019235" y="4114800"/>
                </a:lnTo>
                <a:lnTo>
                  <a:pt x="3019235"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5" name="Freeform 5"/>
          <p:cNvSpPr/>
          <p:nvPr/>
        </p:nvSpPr>
        <p:spPr>
          <a:xfrm>
            <a:off x="15053570" y="8459813"/>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6" name="Freeform 6"/>
          <p:cNvSpPr/>
          <p:nvPr/>
        </p:nvSpPr>
        <p:spPr>
          <a:xfrm>
            <a:off x="193757" y="230213"/>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7" name="TextBox 7"/>
          <p:cNvSpPr txBox="1"/>
          <p:nvPr/>
        </p:nvSpPr>
        <p:spPr>
          <a:xfrm>
            <a:off x="1628148" y="3953717"/>
            <a:ext cx="11308276" cy="3599539"/>
          </a:xfrm>
          <a:prstGeom prst="rect">
            <a:avLst/>
          </a:prstGeom>
        </p:spPr>
        <p:txBody>
          <a:bodyPr lIns="0" tIns="0" rIns="0" bIns="0" rtlCol="0" anchor="t">
            <a:spAutoFit/>
          </a:bodyPr>
          <a:lstStyle/>
          <a:p>
            <a:pPr algn="just">
              <a:lnSpc>
                <a:spcPts val="3200"/>
              </a:lnSpc>
            </a:pPr>
            <a:r>
              <a:rPr lang="en-US" sz="2285">
                <a:solidFill>
                  <a:srgbClr val="545454"/>
                </a:solidFill>
                <a:latin typeface="Roboto Bold"/>
              </a:rPr>
              <a:t>Jaccard Index:</a:t>
            </a:r>
            <a:r>
              <a:rPr lang="en-US" sz="2285">
                <a:solidFill>
                  <a:srgbClr val="545454"/>
                </a:solidFill>
                <a:latin typeface="Roboto"/>
              </a:rPr>
              <a:t> Doğru tahmin kümesi ile gerçek değer kümesinin kesişim kümesinin bunların birleşim kümesine oranıdır.1 ile 0 arası değer alır. 1 en iyi başarım anlamına gelir.</a:t>
            </a:r>
          </a:p>
          <a:p>
            <a:pPr algn="just">
              <a:lnSpc>
                <a:spcPts val="3200"/>
              </a:lnSpc>
            </a:pPr>
            <a:r>
              <a:rPr lang="en-US" sz="2285">
                <a:solidFill>
                  <a:srgbClr val="545454"/>
                </a:solidFill>
                <a:latin typeface="Roboto Bold"/>
              </a:rPr>
              <a:t>F1-Score:</a:t>
            </a:r>
            <a:r>
              <a:rPr lang="en-US" sz="2285">
                <a:solidFill>
                  <a:srgbClr val="545454"/>
                </a:solidFill>
                <a:latin typeface="Roboto"/>
              </a:rPr>
              <a:t> Confusion Matriks üzerinden hesaplanan Precision ve Recall değerlerinden hesaplanır. Pre=TP/(TP+FP) Rec=TP/(TP+FN) F1-Score= 2((Pre Rec)/(Pre+Rec)) 1 ile 0 arası değer alır. 1 en iyi başarım anlamına gelir.</a:t>
            </a:r>
          </a:p>
          <a:p>
            <a:pPr algn="just">
              <a:lnSpc>
                <a:spcPts val="3200"/>
              </a:lnSpc>
            </a:pPr>
            <a:r>
              <a:rPr lang="en-US" sz="2285">
                <a:solidFill>
                  <a:srgbClr val="545454"/>
                </a:solidFill>
                <a:latin typeface="Roboto Bold"/>
              </a:rPr>
              <a:t>Log Loss:</a:t>
            </a:r>
            <a:r>
              <a:rPr lang="en-US" sz="2285">
                <a:solidFill>
                  <a:srgbClr val="545454"/>
                </a:solidFill>
                <a:latin typeface="Roboto"/>
              </a:rPr>
              <a:t> Logistic Regresyon sonunda tahminlerin olasılıkları üzerinden Log Loss değeri hesaplanır. 1 ile 0 arası değer alır. Yukarıdaki iki değerden farklı olarak 0 en iyi başarım anlamına gelir.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TextBox 2"/>
          <p:cNvSpPr txBox="1"/>
          <p:nvPr/>
        </p:nvSpPr>
        <p:spPr>
          <a:xfrm>
            <a:off x="886917" y="2114921"/>
            <a:ext cx="6558323" cy="623039"/>
          </a:xfrm>
          <a:prstGeom prst="rect">
            <a:avLst/>
          </a:prstGeom>
        </p:spPr>
        <p:txBody>
          <a:bodyPr lIns="0" tIns="0" rIns="0" bIns="0" rtlCol="0" anchor="t">
            <a:spAutoFit/>
          </a:bodyPr>
          <a:lstStyle/>
          <a:p>
            <a:pPr>
              <a:lnSpc>
                <a:spcPts val="5034"/>
              </a:lnSpc>
            </a:pPr>
            <a:r>
              <a:rPr lang="en-US" sz="3595">
                <a:solidFill>
                  <a:srgbClr val="000000"/>
                </a:solidFill>
                <a:latin typeface="Roboto Bold"/>
              </a:rPr>
              <a:t>KNN algoritmasının avantajları :</a:t>
            </a:r>
          </a:p>
        </p:txBody>
      </p:sp>
      <p:sp>
        <p:nvSpPr>
          <p:cNvPr id="3" name="TextBox 3"/>
          <p:cNvSpPr txBox="1"/>
          <p:nvPr/>
        </p:nvSpPr>
        <p:spPr>
          <a:xfrm>
            <a:off x="1028700" y="3515180"/>
            <a:ext cx="6973234" cy="2799439"/>
          </a:xfrm>
          <a:prstGeom prst="rect">
            <a:avLst/>
          </a:prstGeom>
        </p:spPr>
        <p:txBody>
          <a:bodyPr lIns="0" tIns="0" rIns="0" bIns="0" rtlCol="0" anchor="t">
            <a:spAutoFit/>
          </a:bodyPr>
          <a:lstStyle/>
          <a:p>
            <a:pPr algn="just">
              <a:lnSpc>
                <a:spcPts val="3200"/>
              </a:lnSpc>
            </a:pPr>
            <a:r>
              <a:rPr lang="en-US" sz="2285">
                <a:solidFill>
                  <a:srgbClr val="545454"/>
                </a:solidFill>
                <a:latin typeface="Roboto"/>
              </a:rPr>
              <a:t>Algoritma basit ve uygulanması kolaydır.</a:t>
            </a:r>
          </a:p>
          <a:p>
            <a:pPr algn="just">
              <a:lnSpc>
                <a:spcPts val="3200"/>
              </a:lnSpc>
            </a:pPr>
            <a:r>
              <a:rPr lang="en-US" sz="2285">
                <a:solidFill>
                  <a:srgbClr val="545454"/>
                </a:solidFill>
                <a:latin typeface="Roboto"/>
              </a:rPr>
              <a:t>Bir model oluşturmaya, birkaç parametreyi ayarlamaya veya ek varsayımlar yapmaya gerek yoktur.</a:t>
            </a:r>
          </a:p>
          <a:p>
            <a:pPr algn="just">
              <a:lnSpc>
                <a:spcPts val="3200"/>
              </a:lnSpc>
            </a:pPr>
            <a:r>
              <a:rPr lang="en-US" sz="2285">
                <a:solidFill>
                  <a:srgbClr val="545454"/>
                </a:solidFill>
                <a:latin typeface="Roboto"/>
              </a:rPr>
              <a:t>Algoritma çok yönlüdür. Sınıflandırma, regresyon ve arama için kullanılabilir</a:t>
            </a:r>
          </a:p>
          <a:p>
            <a:pPr algn="just">
              <a:lnSpc>
                <a:spcPts val="3200"/>
              </a:lnSpc>
            </a:pPr>
            <a:endParaRPr lang="en-US" sz="2285">
              <a:solidFill>
                <a:srgbClr val="545454"/>
              </a:solidFill>
              <a:latin typeface="Roboto"/>
            </a:endParaRPr>
          </a:p>
        </p:txBody>
      </p:sp>
      <p:sp>
        <p:nvSpPr>
          <p:cNvPr id="4" name="TextBox 4"/>
          <p:cNvSpPr txBox="1"/>
          <p:nvPr/>
        </p:nvSpPr>
        <p:spPr>
          <a:xfrm>
            <a:off x="9625048" y="2715080"/>
            <a:ext cx="7825972" cy="3599539"/>
          </a:xfrm>
          <a:prstGeom prst="rect">
            <a:avLst/>
          </a:prstGeom>
        </p:spPr>
        <p:txBody>
          <a:bodyPr lIns="0" tIns="0" rIns="0" bIns="0" rtlCol="0" anchor="t">
            <a:spAutoFit/>
          </a:bodyPr>
          <a:lstStyle/>
          <a:p>
            <a:pPr algn="just">
              <a:lnSpc>
                <a:spcPts val="3200"/>
              </a:lnSpc>
            </a:pPr>
            <a:endParaRPr/>
          </a:p>
          <a:p>
            <a:pPr algn="just">
              <a:lnSpc>
                <a:spcPts val="3200"/>
              </a:lnSpc>
            </a:pPr>
            <a:endParaRPr/>
          </a:p>
          <a:p>
            <a:pPr algn="just">
              <a:lnSpc>
                <a:spcPts val="3200"/>
              </a:lnSpc>
            </a:pPr>
            <a:r>
              <a:rPr lang="en-US" sz="2285">
                <a:solidFill>
                  <a:srgbClr val="545454"/>
                </a:solidFill>
                <a:latin typeface="Roboto"/>
              </a:rPr>
              <a:t>Örneklerin ve/veya tahmin edicilerin/bağımsız değişkenlerin sayısı arttıkça algoritma önemli ölçüde yavaşlar. Hesaplama yönünden pahalıdır (Computationally expensive)</a:t>
            </a:r>
          </a:p>
          <a:p>
            <a:pPr algn="just">
              <a:lnSpc>
                <a:spcPts val="3200"/>
              </a:lnSpc>
            </a:pPr>
            <a:r>
              <a:rPr lang="en-US" sz="2285">
                <a:solidFill>
                  <a:srgbClr val="545454"/>
                </a:solidFill>
                <a:latin typeface="Roboto"/>
              </a:rPr>
              <a:t>Yüksek memory ihtiyacı. Çünkü bütün train datasını hafızada tutar</a:t>
            </a:r>
          </a:p>
          <a:p>
            <a:pPr algn="just">
              <a:lnSpc>
                <a:spcPts val="3200"/>
              </a:lnSpc>
            </a:pPr>
            <a:r>
              <a:rPr lang="en-US" sz="2285">
                <a:solidFill>
                  <a:srgbClr val="545454"/>
                </a:solidFill>
                <a:latin typeface="Roboto"/>
              </a:rPr>
              <a:t>Örneklem sayısı artınca, tahmin uzun sürebilir.</a:t>
            </a:r>
          </a:p>
          <a:p>
            <a:pPr algn="just">
              <a:lnSpc>
                <a:spcPts val="3200"/>
              </a:lnSpc>
            </a:pPr>
            <a:endParaRPr lang="en-US" sz="2285">
              <a:solidFill>
                <a:srgbClr val="545454"/>
              </a:solidFill>
              <a:latin typeface="Roboto"/>
            </a:endParaRPr>
          </a:p>
        </p:txBody>
      </p:sp>
      <p:sp>
        <p:nvSpPr>
          <p:cNvPr id="5" name="AutoShape 5"/>
          <p:cNvSpPr/>
          <p:nvPr/>
        </p:nvSpPr>
        <p:spPr>
          <a:xfrm flipV="1">
            <a:off x="8687145" y="2287941"/>
            <a:ext cx="0" cy="5904757"/>
          </a:xfrm>
          <a:prstGeom prst="line">
            <a:avLst/>
          </a:prstGeom>
          <a:ln w="9525" cap="rnd">
            <a:solidFill>
              <a:srgbClr val="000000"/>
            </a:solidFill>
            <a:prstDash val="solid"/>
            <a:headEnd type="none" w="sm" len="sm"/>
            <a:tailEnd type="none" w="sm" len="sm"/>
          </a:ln>
        </p:spPr>
        <p:txBody>
          <a:bodyPr/>
          <a:lstStyle/>
          <a:p>
            <a:endParaRPr lang="tr-TR"/>
          </a:p>
        </p:txBody>
      </p:sp>
      <p:sp>
        <p:nvSpPr>
          <p:cNvPr id="6" name="TextBox 6"/>
          <p:cNvSpPr txBox="1"/>
          <p:nvPr/>
        </p:nvSpPr>
        <p:spPr>
          <a:xfrm>
            <a:off x="9625048" y="2211741"/>
            <a:ext cx="7928889" cy="623039"/>
          </a:xfrm>
          <a:prstGeom prst="rect">
            <a:avLst/>
          </a:prstGeom>
        </p:spPr>
        <p:txBody>
          <a:bodyPr lIns="0" tIns="0" rIns="0" bIns="0" rtlCol="0" anchor="t">
            <a:spAutoFit/>
          </a:bodyPr>
          <a:lstStyle/>
          <a:p>
            <a:pPr>
              <a:lnSpc>
                <a:spcPts val="5034"/>
              </a:lnSpc>
            </a:pPr>
            <a:r>
              <a:rPr lang="en-US" sz="3595">
                <a:solidFill>
                  <a:srgbClr val="000000"/>
                </a:solidFill>
                <a:latin typeface="Roboto Bold"/>
              </a:rPr>
              <a:t>KNN algoritmasının dezavantajları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a:off x="682068" y="624249"/>
            <a:ext cx="8266746" cy="5767497"/>
          </a:xfrm>
          <a:custGeom>
            <a:avLst/>
            <a:gdLst/>
            <a:ahLst/>
            <a:cxnLst/>
            <a:rect l="l" t="t" r="r" b="b"/>
            <a:pathLst>
              <a:path w="8266746" h="5767497">
                <a:moveTo>
                  <a:pt x="0" y="0"/>
                </a:moveTo>
                <a:lnTo>
                  <a:pt x="8266747" y="0"/>
                </a:lnTo>
                <a:lnTo>
                  <a:pt x="8266747" y="5767497"/>
                </a:lnTo>
                <a:lnTo>
                  <a:pt x="0" y="5767497"/>
                </a:lnTo>
                <a:lnTo>
                  <a:pt x="0" y="0"/>
                </a:lnTo>
                <a:close/>
              </a:path>
            </a:pathLst>
          </a:custGeom>
          <a:blipFill>
            <a:blip r:embed="rId2"/>
            <a:stretch>
              <a:fillRect/>
            </a:stretch>
          </a:blipFill>
        </p:spPr>
        <p:txBody>
          <a:bodyPr/>
          <a:lstStyle/>
          <a:p>
            <a:endParaRPr lang="tr-TR"/>
          </a:p>
        </p:txBody>
      </p:sp>
      <p:sp>
        <p:nvSpPr>
          <p:cNvPr id="3" name="Freeform 3"/>
          <p:cNvSpPr/>
          <p:nvPr/>
        </p:nvSpPr>
        <p:spPr>
          <a:xfrm>
            <a:off x="9335364" y="624249"/>
            <a:ext cx="8112670" cy="5669574"/>
          </a:xfrm>
          <a:custGeom>
            <a:avLst/>
            <a:gdLst/>
            <a:ahLst/>
            <a:cxnLst/>
            <a:rect l="l" t="t" r="r" b="b"/>
            <a:pathLst>
              <a:path w="8112670" h="5669574">
                <a:moveTo>
                  <a:pt x="0" y="0"/>
                </a:moveTo>
                <a:lnTo>
                  <a:pt x="8112670" y="0"/>
                </a:lnTo>
                <a:lnTo>
                  <a:pt x="8112670" y="5669574"/>
                </a:lnTo>
                <a:lnTo>
                  <a:pt x="0" y="5669574"/>
                </a:lnTo>
                <a:lnTo>
                  <a:pt x="0" y="0"/>
                </a:lnTo>
                <a:close/>
              </a:path>
            </a:pathLst>
          </a:custGeom>
          <a:blipFill>
            <a:blip r:embed="rId3"/>
            <a:stretch>
              <a:fillRect/>
            </a:stretch>
          </a:blipFill>
        </p:spPr>
        <p:txBody>
          <a:bodyPr/>
          <a:lstStyle/>
          <a:p>
            <a:endParaRPr lang="tr-TR"/>
          </a:p>
        </p:txBody>
      </p:sp>
      <p:sp>
        <p:nvSpPr>
          <p:cNvPr id="4" name="Freeform 4"/>
          <p:cNvSpPr/>
          <p:nvPr/>
        </p:nvSpPr>
        <p:spPr>
          <a:xfrm>
            <a:off x="4815442" y="6705053"/>
            <a:ext cx="7784023" cy="3160785"/>
          </a:xfrm>
          <a:custGeom>
            <a:avLst/>
            <a:gdLst/>
            <a:ahLst/>
            <a:cxnLst/>
            <a:rect l="l" t="t" r="r" b="b"/>
            <a:pathLst>
              <a:path w="7784023" h="3160785">
                <a:moveTo>
                  <a:pt x="0" y="0"/>
                </a:moveTo>
                <a:lnTo>
                  <a:pt x="7784023" y="0"/>
                </a:lnTo>
                <a:lnTo>
                  <a:pt x="7784023" y="3160785"/>
                </a:lnTo>
                <a:lnTo>
                  <a:pt x="0" y="3160785"/>
                </a:lnTo>
                <a:lnTo>
                  <a:pt x="0" y="0"/>
                </a:lnTo>
                <a:close/>
              </a:path>
            </a:pathLst>
          </a:custGeom>
          <a:blipFill>
            <a:blip r:embed="rId4"/>
            <a:stretch>
              <a:fillRect/>
            </a:stretch>
          </a:blipFill>
        </p:spPr>
        <p:txBody>
          <a:bodyPr/>
          <a:lstStyle/>
          <a:p>
            <a:endParaRPr lang="tr-T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TextBox 2"/>
          <p:cNvSpPr txBox="1"/>
          <p:nvPr/>
        </p:nvSpPr>
        <p:spPr>
          <a:xfrm>
            <a:off x="1028700" y="754162"/>
            <a:ext cx="12743862"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Roboto Bold"/>
              </a:rPr>
              <a:t>Random Forest Algoritması</a:t>
            </a:r>
          </a:p>
        </p:txBody>
      </p:sp>
      <p:sp>
        <p:nvSpPr>
          <p:cNvPr id="3" name="TextBox 3"/>
          <p:cNvSpPr txBox="1"/>
          <p:nvPr/>
        </p:nvSpPr>
        <p:spPr>
          <a:xfrm>
            <a:off x="1028700" y="2363910"/>
            <a:ext cx="14889128" cy="1298575"/>
          </a:xfrm>
          <a:prstGeom prst="rect">
            <a:avLst/>
          </a:prstGeom>
        </p:spPr>
        <p:txBody>
          <a:bodyPr lIns="0" tIns="0" rIns="0" bIns="0" rtlCol="0" anchor="t">
            <a:spAutoFit/>
          </a:bodyPr>
          <a:lstStyle/>
          <a:p>
            <a:pPr algn="just">
              <a:lnSpc>
                <a:spcPts val="3499"/>
              </a:lnSpc>
            </a:pPr>
            <a:r>
              <a:rPr lang="en-US" sz="2499">
                <a:solidFill>
                  <a:srgbClr val="545454"/>
                </a:solidFill>
                <a:latin typeface="Roboto"/>
              </a:rPr>
              <a:t>Bir Ensemble learning (Toplu öğrenme) yöntemi olan Random Forest anlatılmadan önce temelini anlamak amacıyla kendisinin de dahil olduğu topluluk öğrenme tekniklerine değinilecektir.</a:t>
            </a:r>
          </a:p>
          <a:p>
            <a:pPr algn="just">
              <a:lnSpc>
                <a:spcPts val="3499"/>
              </a:lnSpc>
            </a:pPr>
            <a:endParaRPr lang="en-US" sz="2499">
              <a:solidFill>
                <a:srgbClr val="545454"/>
              </a:solidFill>
              <a:latin typeface="Roboto"/>
            </a:endParaRPr>
          </a:p>
        </p:txBody>
      </p:sp>
      <p:sp>
        <p:nvSpPr>
          <p:cNvPr id="4" name="TextBox 4"/>
          <p:cNvSpPr txBox="1"/>
          <p:nvPr/>
        </p:nvSpPr>
        <p:spPr>
          <a:xfrm>
            <a:off x="1028700" y="3614860"/>
            <a:ext cx="16230600" cy="2613025"/>
          </a:xfrm>
          <a:prstGeom prst="rect">
            <a:avLst/>
          </a:prstGeom>
        </p:spPr>
        <p:txBody>
          <a:bodyPr lIns="0" tIns="0" rIns="0" bIns="0" rtlCol="0" anchor="t">
            <a:spAutoFit/>
          </a:bodyPr>
          <a:lstStyle/>
          <a:p>
            <a:pPr algn="just">
              <a:lnSpc>
                <a:spcPts val="3499"/>
              </a:lnSpc>
            </a:pPr>
            <a:r>
              <a:rPr lang="en-US" sz="2499">
                <a:solidFill>
                  <a:srgbClr val="545454"/>
                </a:solidFill>
                <a:latin typeface="Roboto Bold"/>
              </a:rPr>
              <a:t>Ensemble Öğrenme Yöntemleri (Topluluk Öğrenmesi) nedir?</a:t>
            </a:r>
          </a:p>
          <a:p>
            <a:pPr algn="just">
              <a:lnSpc>
                <a:spcPts val="3499"/>
              </a:lnSpc>
            </a:pPr>
            <a:endParaRPr lang="en-US" sz="2499">
              <a:solidFill>
                <a:srgbClr val="545454"/>
              </a:solidFill>
              <a:latin typeface="Roboto Bold"/>
            </a:endParaRPr>
          </a:p>
          <a:p>
            <a:pPr algn="just">
              <a:lnSpc>
                <a:spcPts val="3499"/>
              </a:lnSpc>
            </a:pPr>
            <a:r>
              <a:rPr lang="en-US" sz="2499">
                <a:solidFill>
                  <a:srgbClr val="545454"/>
                </a:solidFill>
                <a:latin typeface="Roboto"/>
              </a:rPr>
              <a:t>Birden fazla algoritmanın gücünü birlikte kullanılarak daha yüksek başarı elde etmeyi amaçlar. Bu yöntemde farklı doğruluk skorlarına sahip sınıflandırıcıların sonuçları farklı yöntemlerle (oylama, ortalama vb.) birleştirilir. Bu nevi ortak akıl gibi düşünülebilir. Başta sınıflandırma algoritmaları olmak üzere regresyon yöntemlerinde de kullanılabilir.</a:t>
            </a:r>
          </a:p>
          <a:p>
            <a:pPr algn="just">
              <a:lnSpc>
                <a:spcPts val="3499"/>
              </a:lnSpc>
            </a:pPr>
            <a:endParaRPr lang="en-US" sz="2499">
              <a:solidFill>
                <a:srgbClr val="545454"/>
              </a:solidFill>
              <a:latin typeface="Roboto"/>
            </a:endParaRPr>
          </a:p>
        </p:txBody>
      </p:sp>
      <p:sp>
        <p:nvSpPr>
          <p:cNvPr id="5" name="Freeform 5"/>
          <p:cNvSpPr/>
          <p:nvPr/>
        </p:nvSpPr>
        <p:spPr>
          <a:xfrm rot="-5400000">
            <a:off x="15757192" y="1735960"/>
            <a:ext cx="2205730" cy="798487"/>
          </a:xfrm>
          <a:custGeom>
            <a:avLst/>
            <a:gdLst/>
            <a:ahLst/>
            <a:cxnLst/>
            <a:rect l="l" t="t" r="r" b="b"/>
            <a:pathLst>
              <a:path w="2205730" h="798487">
                <a:moveTo>
                  <a:pt x="0" y="0"/>
                </a:moveTo>
                <a:lnTo>
                  <a:pt x="2205729" y="0"/>
                </a:lnTo>
                <a:lnTo>
                  <a:pt x="2205729" y="798488"/>
                </a:lnTo>
                <a:lnTo>
                  <a:pt x="0" y="798488"/>
                </a:lnTo>
                <a:lnTo>
                  <a:pt x="0" y="0"/>
                </a:lnTo>
                <a:close/>
              </a:path>
            </a:pathLst>
          </a:custGeom>
          <a:blipFill>
            <a:blip r:embed="rId2">
              <a:extLst>
                <a:ext uri="{96DAC541-7B7A-43D3-8B79-37D633B846F1}">
                  <asvg:svgBlip xmlns:asvg="http://schemas.microsoft.com/office/drawing/2016/SVG/main" r:embed="rId3"/>
                </a:ext>
              </a:extLst>
            </a:blip>
            <a:stretch>
              <a:fillRect t="-179735"/>
            </a:stretch>
          </a:blipFill>
        </p:spPr>
        <p:txBody>
          <a:bodyPr/>
          <a:lstStyle/>
          <a:p>
            <a:endParaRPr lang="tr-TR"/>
          </a:p>
        </p:txBody>
      </p:sp>
      <p:sp>
        <p:nvSpPr>
          <p:cNvPr id="6" name="TextBox 6"/>
          <p:cNvSpPr txBox="1"/>
          <p:nvPr/>
        </p:nvSpPr>
        <p:spPr>
          <a:xfrm>
            <a:off x="1028700" y="6269471"/>
            <a:ext cx="16230600" cy="2174875"/>
          </a:xfrm>
          <a:prstGeom prst="rect">
            <a:avLst/>
          </a:prstGeom>
        </p:spPr>
        <p:txBody>
          <a:bodyPr lIns="0" tIns="0" rIns="0" bIns="0" rtlCol="0" anchor="t">
            <a:spAutoFit/>
          </a:bodyPr>
          <a:lstStyle/>
          <a:p>
            <a:pPr algn="just">
              <a:lnSpc>
                <a:spcPts val="3499"/>
              </a:lnSpc>
            </a:pPr>
            <a:r>
              <a:rPr lang="en-US" sz="2499">
                <a:solidFill>
                  <a:srgbClr val="545454"/>
                </a:solidFill>
                <a:latin typeface="Roboto"/>
              </a:rPr>
              <a:t>Bu yöntemler homojen ve heterojen olarak ikiye ayrılır. Homojen ensemble metodunda tüm modeller aynı makine öğrenmesi algoritması ile eğitilir.Eğer kullanılacak olan algoritma karar ağacı ise bu güzel bir random forest örneği ortaya çıkarır. Bagging ve Boosting metodları homojen ensamble metodlarına girer. Heterojen ensemble yöntemleri, farklı öğrenme algoritmalarını veya farklı öğrenme türlerini bir araya getirir.</a:t>
            </a:r>
          </a:p>
          <a:p>
            <a:pPr algn="just">
              <a:lnSpc>
                <a:spcPts val="3499"/>
              </a:lnSpc>
            </a:pPr>
            <a:endParaRPr lang="en-US" sz="2499">
              <a:solidFill>
                <a:srgbClr val="545454"/>
              </a:solidFill>
              <a:latin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a:off x="15757192" y="1735960"/>
            <a:ext cx="2205730" cy="798487"/>
          </a:xfrm>
          <a:custGeom>
            <a:avLst/>
            <a:gdLst/>
            <a:ahLst/>
            <a:cxnLst/>
            <a:rect l="l" t="t" r="r" b="b"/>
            <a:pathLst>
              <a:path w="2205730" h="798487">
                <a:moveTo>
                  <a:pt x="0" y="0"/>
                </a:moveTo>
                <a:lnTo>
                  <a:pt x="2205729" y="0"/>
                </a:lnTo>
                <a:lnTo>
                  <a:pt x="2205729" y="798488"/>
                </a:lnTo>
                <a:lnTo>
                  <a:pt x="0" y="798488"/>
                </a:lnTo>
                <a:lnTo>
                  <a:pt x="0" y="0"/>
                </a:lnTo>
                <a:close/>
              </a:path>
            </a:pathLst>
          </a:custGeom>
          <a:blipFill>
            <a:blip r:embed="rId2">
              <a:extLst>
                <a:ext uri="{96DAC541-7B7A-43D3-8B79-37D633B846F1}">
                  <asvg:svgBlip xmlns:asvg="http://schemas.microsoft.com/office/drawing/2016/SVG/main" r:embed="rId3"/>
                </a:ext>
              </a:extLst>
            </a:blip>
            <a:stretch>
              <a:fillRect t="-179735"/>
            </a:stretch>
          </a:blipFill>
        </p:spPr>
        <p:txBody>
          <a:bodyPr/>
          <a:lstStyle/>
          <a:p>
            <a:endParaRPr lang="tr-TR"/>
          </a:p>
        </p:txBody>
      </p:sp>
      <p:sp>
        <p:nvSpPr>
          <p:cNvPr id="3" name="Freeform 3"/>
          <p:cNvSpPr/>
          <p:nvPr/>
        </p:nvSpPr>
        <p:spPr>
          <a:xfrm>
            <a:off x="2722415" y="2045891"/>
            <a:ext cx="9974691" cy="6195218"/>
          </a:xfrm>
          <a:custGeom>
            <a:avLst/>
            <a:gdLst/>
            <a:ahLst/>
            <a:cxnLst/>
            <a:rect l="l" t="t" r="r" b="b"/>
            <a:pathLst>
              <a:path w="9974691" h="6195218">
                <a:moveTo>
                  <a:pt x="0" y="0"/>
                </a:moveTo>
                <a:lnTo>
                  <a:pt x="9974690" y="0"/>
                </a:lnTo>
                <a:lnTo>
                  <a:pt x="9974690" y="6195218"/>
                </a:lnTo>
                <a:lnTo>
                  <a:pt x="0" y="6195218"/>
                </a:lnTo>
                <a:lnTo>
                  <a:pt x="0" y="0"/>
                </a:lnTo>
                <a:close/>
              </a:path>
            </a:pathLst>
          </a:custGeom>
          <a:blipFill>
            <a:blip r:embed="rId4"/>
            <a:stretch>
              <a:fillRect/>
            </a:stretch>
          </a:blipFill>
        </p:spPr>
        <p:txBody>
          <a:bodyPr/>
          <a:lstStyle/>
          <a:p>
            <a:endParaRPr lang="tr-TR"/>
          </a:p>
        </p:txBody>
      </p:sp>
      <p:sp>
        <p:nvSpPr>
          <p:cNvPr id="4" name="TextBox 4"/>
          <p:cNvSpPr txBox="1"/>
          <p:nvPr/>
        </p:nvSpPr>
        <p:spPr>
          <a:xfrm>
            <a:off x="1028700" y="754162"/>
            <a:ext cx="12743862"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Roboto Bold"/>
              </a:rPr>
              <a:t>Random Forest Algoritması</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TextBox 2"/>
          <p:cNvSpPr txBox="1"/>
          <p:nvPr/>
        </p:nvSpPr>
        <p:spPr>
          <a:xfrm>
            <a:off x="1028700" y="754162"/>
            <a:ext cx="12743862"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Roboto Bold"/>
              </a:rPr>
              <a:t>Random Forest Algoritması</a:t>
            </a:r>
          </a:p>
        </p:txBody>
      </p:sp>
      <p:sp>
        <p:nvSpPr>
          <p:cNvPr id="3" name="TextBox 3"/>
          <p:cNvSpPr txBox="1"/>
          <p:nvPr/>
        </p:nvSpPr>
        <p:spPr>
          <a:xfrm>
            <a:off x="1028700" y="2186099"/>
            <a:ext cx="14889128" cy="860425"/>
          </a:xfrm>
          <a:prstGeom prst="rect">
            <a:avLst/>
          </a:prstGeom>
        </p:spPr>
        <p:txBody>
          <a:bodyPr lIns="0" tIns="0" rIns="0" bIns="0" rtlCol="0" anchor="t">
            <a:spAutoFit/>
          </a:bodyPr>
          <a:lstStyle/>
          <a:p>
            <a:pPr algn="just">
              <a:lnSpc>
                <a:spcPts val="3499"/>
              </a:lnSpc>
            </a:pPr>
            <a:r>
              <a:rPr lang="en-US" sz="2499">
                <a:solidFill>
                  <a:srgbClr val="545454"/>
                </a:solidFill>
                <a:latin typeface="Roboto"/>
              </a:rPr>
              <a:t> Burada farklı bakış açılarını birleştirerek daha geniş bir çeşitlilik ve kapsamlı öğrenme sağlanabilir.</a:t>
            </a:r>
          </a:p>
          <a:p>
            <a:pPr algn="just">
              <a:lnSpc>
                <a:spcPts val="3499"/>
              </a:lnSpc>
            </a:pPr>
            <a:endParaRPr lang="en-US" sz="2499">
              <a:solidFill>
                <a:srgbClr val="545454"/>
              </a:solidFill>
              <a:latin typeface="Roboto"/>
            </a:endParaRPr>
          </a:p>
        </p:txBody>
      </p:sp>
      <p:sp>
        <p:nvSpPr>
          <p:cNvPr id="4" name="TextBox 4"/>
          <p:cNvSpPr txBox="1"/>
          <p:nvPr/>
        </p:nvSpPr>
        <p:spPr>
          <a:xfrm>
            <a:off x="1028700" y="2998899"/>
            <a:ext cx="16230600" cy="3051175"/>
          </a:xfrm>
          <a:prstGeom prst="rect">
            <a:avLst/>
          </a:prstGeom>
        </p:spPr>
        <p:txBody>
          <a:bodyPr lIns="0" tIns="0" rIns="0" bIns="0" rtlCol="0" anchor="t">
            <a:spAutoFit/>
          </a:bodyPr>
          <a:lstStyle/>
          <a:p>
            <a:pPr algn="just">
              <a:lnSpc>
                <a:spcPts val="3499"/>
              </a:lnSpc>
            </a:pPr>
            <a:r>
              <a:rPr lang="en-US" sz="2499">
                <a:solidFill>
                  <a:srgbClr val="545454"/>
                </a:solidFill>
                <a:latin typeface="Roboto Bold"/>
              </a:rPr>
              <a:t>Weak Learners(Zayıf öğrenen) ve Strong Learners(Güçlü öğrenen) nedir?</a:t>
            </a:r>
          </a:p>
          <a:p>
            <a:pPr algn="just">
              <a:lnSpc>
                <a:spcPts val="3499"/>
              </a:lnSpc>
            </a:pPr>
            <a:endParaRPr lang="en-US" sz="2499">
              <a:solidFill>
                <a:srgbClr val="545454"/>
              </a:solidFill>
              <a:latin typeface="Roboto Bold"/>
            </a:endParaRPr>
          </a:p>
          <a:p>
            <a:pPr algn="just">
              <a:lnSpc>
                <a:spcPts val="3499"/>
              </a:lnSpc>
            </a:pPr>
            <a:r>
              <a:rPr lang="en-US" sz="2499">
                <a:solidFill>
                  <a:srgbClr val="545454"/>
                </a:solidFill>
                <a:latin typeface="Roboto"/>
              </a:rPr>
              <a:t>İki ensemble yönteminde de tekil algoritmalar zayıf öğrenen olarak tanımlanır, bunlar optimum öğrenici değillerdir. Zayıf öğrenenlerin tek başına performansı düşüktür ancak bir araya getirildiklerinde güçlü bir şekilde işbirliği yaparak daha güçlü bir öğrenen oluştururlar. Bagging veya boosting gibi tekniklerle zayıf öğreniciler bir araya getirilerek güçlü bir öğrenen oluşturulur. </a:t>
            </a:r>
          </a:p>
          <a:p>
            <a:pPr algn="just">
              <a:lnSpc>
                <a:spcPts val="3499"/>
              </a:lnSpc>
            </a:pPr>
            <a:endParaRPr lang="en-US" sz="2499">
              <a:solidFill>
                <a:srgbClr val="545454"/>
              </a:solidFill>
              <a:latin typeface="Roboto"/>
            </a:endParaRPr>
          </a:p>
        </p:txBody>
      </p:sp>
      <p:sp>
        <p:nvSpPr>
          <p:cNvPr id="5" name="Freeform 5"/>
          <p:cNvSpPr/>
          <p:nvPr/>
        </p:nvSpPr>
        <p:spPr>
          <a:xfrm rot="-5400000">
            <a:off x="15757192" y="1735960"/>
            <a:ext cx="2205730" cy="798487"/>
          </a:xfrm>
          <a:custGeom>
            <a:avLst/>
            <a:gdLst/>
            <a:ahLst/>
            <a:cxnLst/>
            <a:rect l="l" t="t" r="r" b="b"/>
            <a:pathLst>
              <a:path w="2205730" h="798487">
                <a:moveTo>
                  <a:pt x="0" y="0"/>
                </a:moveTo>
                <a:lnTo>
                  <a:pt x="2205729" y="0"/>
                </a:lnTo>
                <a:lnTo>
                  <a:pt x="2205729" y="798488"/>
                </a:lnTo>
                <a:lnTo>
                  <a:pt x="0" y="798488"/>
                </a:lnTo>
                <a:lnTo>
                  <a:pt x="0" y="0"/>
                </a:lnTo>
                <a:close/>
              </a:path>
            </a:pathLst>
          </a:custGeom>
          <a:blipFill>
            <a:blip r:embed="rId2">
              <a:extLst>
                <a:ext uri="{96DAC541-7B7A-43D3-8B79-37D633B846F1}">
                  <asvg:svgBlip xmlns:asvg="http://schemas.microsoft.com/office/drawing/2016/SVG/main" r:embed="rId3"/>
                </a:ext>
              </a:extLst>
            </a:blip>
            <a:stretch>
              <a:fillRect t="-179735"/>
            </a:stretch>
          </a:blipFill>
        </p:spPr>
        <p:txBody>
          <a:bodyPr/>
          <a:lstStyle/>
          <a:p>
            <a:endParaRPr lang="tr-TR"/>
          </a:p>
        </p:txBody>
      </p:sp>
      <p:sp>
        <p:nvSpPr>
          <p:cNvPr id="6" name="TextBox 6"/>
          <p:cNvSpPr txBox="1"/>
          <p:nvPr/>
        </p:nvSpPr>
        <p:spPr>
          <a:xfrm>
            <a:off x="1028700" y="6002449"/>
            <a:ext cx="16230600" cy="2613025"/>
          </a:xfrm>
          <a:prstGeom prst="rect">
            <a:avLst/>
          </a:prstGeom>
        </p:spPr>
        <p:txBody>
          <a:bodyPr lIns="0" tIns="0" rIns="0" bIns="0" rtlCol="0" anchor="t">
            <a:spAutoFit/>
          </a:bodyPr>
          <a:lstStyle/>
          <a:p>
            <a:pPr algn="just">
              <a:lnSpc>
                <a:spcPts val="3499"/>
              </a:lnSpc>
            </a:pPr>
            <a:r>
              <a:rPr lang="en-US" sz="2499">
                <a:solidFill>
                  <a:srgbClr val="545454"/>
                </a:solidFill>
                <a:latin typeface="Roboto Bold"/>
              </a:rPr>
              <a:t>Bootstrap Örneklemesi Nedir?</a:t>
            </a:r>
          </a:p>
          <a:p>
            <a:pPr algn="just">
              <a:lnSpc>
                <a:spcPts val="3499"/>
              </a:lnSpc>
            </a:pPr>
            <a:endParaRPr lang="en-US" sz="2499">
              <a:solidFill>
                <a:srgbClr val="545454"/>
              </a:solidFill>
              <a:latin typeface="Roboto Bold"/>
            </a:endParaRPr>
          </a:p>
          <a:p>
            <a:pPr algn="just">
              <a:lnSpc>
                <a:spcPts val="3499"/>
              </a:lnSpc>
            </a:pPr>
            <a:r>
              <a:rPr lang="en-US" sz="2499">
                <a:solidFill>
                  <a:srgbClr val="545454"/>
                </a:solidFill>
                <a:latin typeface="Roboto"/>
              </a:rPr>
              <a:t>Bu örneklemede amaç, oluşturulan örneklemlerin istatistiklerinin popülasyon parametresini iyi bir şekilde tahmin edebilecek halde olmasıdır.Örneklemler, veriyi iyi bir şekilde temsil etmelidir.</a:t>
            </a:r>
          </a:p>
          <a:p>
            <a:pPr algn="just">
              <a:lnSpc>
                <a:spcPts val="3499"/>
              </a:lnSpc>
            </a:pPr>
            <a:endParaRPr lang="en-US" sz="2499">
              <a:solidFill>
                <a:srgbClr val="545454"/>
              </a:solidFill>
              <a:latin typeface="Roboto"/>
            </a:endParaRPr>
          </a:p>
          <a:p>
            <a:pPr algn="just">
              <a:lnSpc>
                <a:spcPts val="3499"/>
              </a:lnSpc>
            </a:pPr>
            <a:endParaRPr lang="en-US" sz="2499">
              <a:solidFill>
                <a:srgbClr val="545454"/>
              </a:solidFill>
              <a:latin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a:off x="15757192" y="1735960"/>
            <a:ext cx="2205730" cy="798487"/>
          </a:xfrm>
          <a:custGeom>
            <a:avLst/>
            <a:gdLst/>
            <a:ahLst/>
            <a:cxnLst/>
            <a:rect l="l" t="t" r="r" b="b"/>
            <a:pathLst>
              <a:path w="2205730" h="798487">
                <a:moveTo>
                  <a:pt x="0" y="0"/>
                </a:moveTo>
                <a:lnTo>
                  <a:pt x="2205729" y="0"/>
                </a:lnTo>
                <a:lnTo>
                  <a:pt x="2205729" y="798488"/>
                </a:lnTo>
                <a:lnTo>
                  <a:pt x="0" y="798488"/>
                </a:lnTo>
                <a:lnTo>
                  <a:pt x="0" y="0"/>
                </a:lnTo>
                <a:close/>
              </a:path>
            </a:pathLst>
          </a:custGeom>
          <a:blipFill>
            <a:blip r:embed="rId2">
              <a:extLst>
                <a:ext uri="{96DAC541-7B7A-43D3-8B79-37D633B846F1}">
                  <asvg:svgBlip xmlns:asvg="http://schemas.microsoft.com/office/drawing/2016/SVG/main" r:embed="rId3"/>
                </a:ext>
              </a:extLst>
            </a:blip>
            <a:stretch>
              <a:fillRect t="-179735"/>
            </a:stretch>
          </a:blipFill>
        </p:spPr>
        <p:txBody>
          <a:bodyPr/>
          <a:lstStyle/>
          <a:p>
            <a:endParaRPr lang="tr-TR"/>
          </a:p>
        </p:txBody>
      </p:sp>
      <p:sp>
        <p:nvSpPr>
          <p:cNvPr id="3" name="Freeform 3"/>
          <p:cNvSpPr/>
          <p:nvPr/>
        </p:nvSpPr>
        <p:spPr>
          <a:xfrm>
            <a:off x="4692128" y="4980372"/>
            <a:ext cx="7562272" cy="4768632"/>
          </a:xfrm>
          <a:custGeom>
            <a:avLst/>
            <a:gdLst/>
            <a:ahLst/>
            <a:cxnLst/>
            <a:rect l="l" t="t" r="r" b="b"/>
            <a:pathLst>
              <a:path w="7562272" h="4768632">
                <a:moveTo>
                  <a:pt x="0" y="0"/>
                </a:moveTo>
                <a:lnTo>
                  <a:pt x="7562272" y="0"/>
                </a:lnTo>
                <a:lnTo>
                  <a:pt x="7562272" y="4768631"/>
                </a:lnTo>
                <a:lnTo>
                  <a:pt x="0" y="4768631"/>
                </a:lnTo>
                <a:lnTo>
                  <a:pt x="0" y="0"/>
                </a:lnTo>
                <a:close/>
              </a:path>
            </a:pathLst>
          </a:custGeom>
          <a:blipFill>
            <a:blip r:embed="rId4"/>
            <a:stretch>
              <a:fillRect/>
            </a:stretch>
          </a:blipFill>
        </p:spPr>
        <p:txBody>
          <a:bodyPr/>
          <a:lstStyle/>
          <a:p>
            <a:endParaRPr lang="tr-TR"/>
          </a:p>
        </p:txBody>
      </p:sp>
      <p:sp>
        <p:nvSpPr>
          <p:cNvPr id="4" name="TextBox 4"/>
          <p:cNvSpPr txBox="1"/>
          <p:nvPr/>
        </p:nvSpPr>
        <p:spPr>
          <a:xfrm>
            <a:off x="1028700" y="754162"/>
            <a:ext cx="12743862"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Roboto Bold"/>
              </a:rPr>
              <a:t>Random Forest Algoritması</a:t>
            </a:r>
          </a:p>
        </p:txBody>
      </p:sp>
      <p:sp>
        <p:nvSpPr>
          <p:cNvPr id="5" name="TextBox 5"/>
          <p:cNvSpPr txBox="1"/>
          <p:nvPr/>
        </p:nvSpPr>
        <p:spPr>
          <a:xfrm>
            <a:off x="1028700" y="2186099"/>
            <a:ext cx="14889128" cy="3051175"/>
          </a:xfrm>
          <a:prstGeom prst="rect">
            <a:avLst/>
          </a:prstGeom>
        </p:spPr>
        <p:txBody>
          <a:bodyPr lIns="0" tIns="0" rIns="0" bIns="0" rtlCol="0" anchor="t">
            <a:spAutoFit/>
          </a:bodyPr>
          <a:lstStyle/>
          <a:p>
            <a:pPr algn="just">
              <a:lnSpc>
                <a:spcPts val="3499"/>
              </a:lnSpc>
            </a:pPr>
            <a:r>
              <a:rPr lang="en-US" sz="2499">
                <a:solidFill>
                  <a:srgbClr val="545454"/>
                </a:solidFill>
                <a:latin typeface="Roboto Bold"/>
              </a:rPr>
              <a:t>Homojen Ensemble öğrenme yöntemlerinden Bagging Nedir?</a:t>
            </a:r>
          </a:p>
          <a:p>
            <a:pPr algn="just">
              <a:lnSpc>
                <a:spcPts val="3499"/>
              </a:lnSpc>
            </a:pPr>
            <a:endParaRPr lang="en-US" sz="2499">
              <a:solidFill>
                <a:srgbClr val="545454"/>
              </a:solidFill>
              <a:latin typeface="Roboto Bold"/>
            </a:endParaRPr>
          </a:p>
          <a:p>
            <a:pPr algn="just">
              <a:lnSpc>
                <a:spcPts val="3499"/>
              </a:lnSpc>
            </a:pPr>
            <a:r>
              <a:rPr lang="en-US" sz="2499">
                <a:solidFill>
                  <a:srgbClr val="545454"/>
                </a:solidFill>
                <a:latin typeface="Roboto"/>
              </a:rPr>
              <a:t>Bagging yönteminde tüm modeller paralel olarak inşa edilir, ve birbirlerinden bağımsızlardır.Modellerin çalışması tamamlandığında çıkan sonuçlar arasında en çok çıktısı verilen sınıf tahmin olarak alınır.Bu bir sınıflandırma algoritması ise en çok tahmin sonucuna ulaşılan sınıf çıktı olarak alınır, regresyon algoritması ise çıkan sonuçların ortalaması alınır.</a:t>
            </a:r>
          </a:p>
          <a:p>
            <a:pPr algn="just">
              <a:lnSpc>
                <a:spcPts val="3499"/>
              </a:lnSpc>
            </a:pPr>
            <a:endParaRPr lang="en-US" sz="2499">
              <a:solidFill>
                <a:srgbClr val="545454"/>
              </a:solidFill>
              <a:latin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flipV="1">
            <a:off x="547783" y="-547783"/>
            <a:ext cx="3019234" cy="4114800"/>
          </a:xfrm>
          <a:custGeom>
            <a:avLst/>
            <a:gdLst/>
            <a:ahLst/>
            <a:cxnLst/>
            <a:rect l="l" t="t" r="r" b="b"/>
            <a:pathLst>
              <a:path w="3019234" h="4114800">
                <a:moveTo>
                  <a:pt x="0" y="4114800"/>
                </a:moveTo>
                <a:lnTo>
                  <a:pt x="3019234" y="4114800"/>
                </a:lnTo>
                <a:lnTo>
                  <a:pt x="301923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rot="7606627" flipV="1">
            <a:off x="12885394" y="8381877"/>
            <a:ext cx="3019234" cy="4114800"/>
          </a:xfrm>
          <a:custGeom>
            <a:avLst/>
            <a:gdLst/>
            <a:ahLst/>
            <a:cxnLst/>
            <a:rect l="l" t="t" r="r" b="b"/>
            <a:pathLst>
              <a:path w="3019234" h="4114800">
                <a:moveTo>
                  <a:pt x="0" y="4114800"/>
                </a:moveTo>
                <a:lnTo>
                  <a:pt x="3019235" y="4114800"/>
                </a:lnTo>
                <a:lnTo>
                  <a:pt x="3019235"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TextBox 4"/>
          <p:cNvSpPr txBox="1"/>
          <p:nvPr/>
        </p:nvSpPr>
        <p:spPr>
          <a:xfrm>
            <a:off x="4114800" y="544513"/>
            <a:ext cx="3550782" cy="863600"/>
          </a:xfrm>
          <a:prstGeom prst="rect">
            <a:avLst/>
          </a:prstGeom>
        </p:spPr>
        <p:txBody>
          <a:bodyPr lIns="0" tIns="0" rIns="0" bIns="0" rtlCol="0" anchor="t">
            <a:spAutoFit/>
          </a:bodyPr>
          <a:lstStyle/>
          <a:p>
            <a:pPr>
              <a:lnSpc>
                <a:spcPts val="7000"/>
              </a:lnSpc>
            </a:pPr>
            <a:r>
              <a:rPr lang="en-US" sz="5000">
                <a:solidFill>
                  <a:srgbClr val="000000"/>
                </a:solidFill>
                <a:latin typeface="Roboto Bold"/>
              </a:rPr>
              <a:t>Değişkenler</a:t>
            </a:r>
          </a:p>
        </p:txBody>
      </p:sp>
      <p:sp>
        <p:nvSpPr>
          <p:cNvPr id="5" name="Freeform 5"/>
          <p:cNvSpPr/>
          <p:nvPr/>
        </p:nvSpPr>
        <p:spPr>
          <a:xfrm>
            <a:off x="15053570" y="1028700"/>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6" name="TextBox 6"/>
          <p:cNvSpPr txBox="1"/>
          <p:nvPr/>
        </p:nvSpPr>
        <p:spPr>
          <a:xfrm>
            <a:off x="1444005" y="2482611"/>
            <a:ext cx="15173165" cy="6556375"/>
          </a:xfrm>
          <a:prstGeom prst="rect">
            <a:avLst/>
          </a:prstGeom>
        </p:spPr>
        <p:txBody>
          <a:bodyPr lIns="0" tIns="0" rIns="0" bIns="0" rtlCol="0" anchor="t">
            <a:spAutoFit/>
          </a:bodyPr>
          <a:lstStyle/>
          <a:p>
            <a:pPr marL="539748" lvl="1" indent="-269874" algn="just">
              <a:lnSpc>
                <a:spcPts val="3499"/>
              </a:lnSpc>
              <a:buFont typeface="Arial"/>
              <a:buChar char="•"/>
            </a:pPr>
            <a:r>
              <a:rPr lang="en-US" sz="2499">
                <a:solidFill>
                  <a:srgbClr val="000000"/>
                </a:solidFill>
                <a:latin typeface="Roboto Bold"/>
              </a:rPr>
              <a:t>pH (Asit-Baz Dengesi):</a:t>
            </a:r>
            <a:r>
              <a:rPr lang="en-US" sz="2499">
                <a:solidFill>
                  <a:srgbClr val="000000"/>
                </a:solidFill>
                <a:latin typeface="Roboto"/>
              </a:rPr>
              <a:t> Veri seti, sütün pH düzeyini 3 ile 9.5 arasında değişen değerlerle ölçmektedir. Ortalama olarak, sütün pH'si 6.25 ile 6.90 arasında değişmektedir.</a:t>
            </a:r>
          </a:p>
          <a:p>
            <a:pPr marL="539748" lvl="1" indent="-269874" algn="just">
              <a:lnSpc>
                <a:spcPts val="3499"/>
              </a:lnSpc>
              <a:buFont typeface="Arial"/>
              <a:buChar char="•"/>
            </a:pPr>
            <a:r>
              <a:rPr lang="en-US" sz="2499">
                <a:solidFill>
                  <a:srgbClr val="000000"/>
                </a:solidFill>
                <a:latin typeface="Roboto Bold"/>
              </a:rPr>
              <a:t>Sıcaklık:</a:t>
            </a:r>
            <a:r>
              <a:rPr lang="en-US" sz="2499">
                <a:solidFill>
                  <a:srgbClr val="000000"/>
                </a:solidFill>
                <a:latin typeface="Roboto"/>
                <a:ea typeface="Roboto"/>
              </a:rPr>
              <a:t> Sütün sıcaklığı 34°C ile 90°C arasında değişmektedir. Ortalama sıcaklık 34°C ile 45.20°C arasında bulunmaktadır.</a:t>
            </a:r>
          </a:p>
          <a:p>
            <a:pPr marL="539748" lvl="1" indent="-269874" algn="just">
              <a:lnSpc>
                <a:spcPts val="3499"/>
              </a:lnSpc>
              <a:buFont typeface="Arial"/>
              <a:buChar char="•"/>
            </a:pPr>
            <a:r>
              <a:rPr lang="en-US" sz="2499">
                <a:solidFill>
                  <a:srgbClr val="000000"/>
                </a:solidFill>
                <a:latin typeface="Roboto Bold"/>
              </a:rPr>
              <a:t>Tat:</a:t>
            </a:r>
            <a:r>
              <a:rPr lang="en-US" sz="2499">
                <a:solidFill>
                  <a:srgbClr val="000000"/>
                </a:solidFill>
                <a:latin typeface="Roboto"/>
              </a:rPr>
              <a:t> Sütün tat özellikleri, kategorik bir veri olarak temsil edilmiştir. 0 (Kötü) veya 1 (İyi) değerlerine sahiptir.</a:t>
            </a:r>
          </a:p>
          <a:p>
            <a:pPr marL="539748" lvl="1" indent="-269874" algn="just">
              <a:lnSpc>
                <a:spcPts val="3499"/>
              </a:lnSpc>
              <a:buFont typeface="Arial"/>
              <a:buChar char="•"/>
            </a:pPr>
            <a:r>
              <a:rPr lang="en-US" sz="2499">
                <a:solidFill>
                  <a:srgbClr val="000000"/>
                </a:solidFill>
                <a:latin typeface="Roboto Bold"/>
              </a:rPr>
              <a:t>Koku:</a:t>
            </a:r>
            <a:r>
              <a:rPr lang="en-US" sz="2499">
                <a:solidFill>
                  <a:srgbClr val="000000"/>
                </a:solidFill>
                <a:latin typeface="Roboto"/>
              </a:rPr>
              <a:t> Sütün koku özellikleri, kategorik bir veri olarak temsil edilmiştir. 0 (Kötü) veya 1 (İyi) değerlerine sahiptir.</a:t>
            </a:r>
          </a:p>
          <a:p>
            <a:pPr marL="539748" lvl="1" indent="-269874" algn="just">
              <a:lnSpc>
                <a:spcPts val="3499"/>
              </a:lnSpc>
              <a:buFont typeface="Arial"/>
              <a:buChar char="•"/>
            </a:pPr>
            <a:r>
              <a:rPr lang="en-US" sz="2499">
                <a:solidFill>
                  <a:srgbClr val="000000"/>
                </a:solidFill>
                <a:latin typeface="Roboto Bold"/>
              </a:rPr>
              <a:t>Yağ:</a:t>
            </a:r>
            <a:r>
              <a:rPr lang="en-US" sz="2499">
                <a:solidFill>
                  <a:srgbClr val="000000"/>
                </a:solidFill>
                <a:latin typeface="Roboto"/>
              </a:rPr>
              <a:t> Sütün yağ içeriği, kategorik bir veri olarak temsil edilmiştir. 0 (Düşük) veya 1 (Yüksek) değerlerine sahiptir.</a:t>
            </a:r>
          </a:p>
          <a:p>
            <a:pPr marL="539748" lvl="1" indent="-269874" algn="just">
              <a:lnSpc>
                <a:spcPts val="3499"/>
              </a:lnSpc>
              <a:buFont typeface="Arial"/>
              <a:buChar char="•"/>
            </a:pPr>
            <a:r>
              <a:rPr lang="en-US" sz="2499">
                <a:solidFill>
                  <a:srgbClr val="000000"/>
                </a:solidFill>
                <a:latin typeface="Roboto Bold"/>
              </a:rPr>
              <a:t>Bulanıklık (Turbidity):</a:t>
            </a:r>
            <a:r>
              <a:rPr lang="en-US" sz="2499">
                <a:solidFill>
                  <a:srgbClr val="000000"/>
                </a:solidFill>
                <a:latin typeface="Roboto"/>
              </a:rPr>
              <a:t> Sütün bulanıklık derecesi, kategorik bir veri olarak temsil edilmiştir. 0 (Düşük) veya 1 (Yüksek) değerlerine sahiptir.</a:t>
            </a:r>
          </a:p>
          <a:p>
            <a:pPr marL="539748" lvl="1" indent="-269874" algn="just">
              <a:lnSpc>
                <a:spcPts val="3499"/>
              </a:lnSpc>
              <a:buFont typeface="Arial"/>
              <a:buChar char="•"/>
            </a:pPr>
            <a:r>
              <a:rPr lang="en-US" sz="2499">
                <a:solidFill>
                  <a:srgbClr val="000000"/>
                </a:solidFill>
                <a:latin typeface="Roboto Bold"/>
              </a:rPr>
              <a:t>Renk:</a:t>
            </a:r>
            <a:r>
              <a:rPr lang="en-US" sz="2499">
                <a:solidFill>
                  <a:srgbClr val="000000"/>
                </a:solidFill>
                <a:latin typeface="Roboto"/>
              </a:rPr>
              <a:t> Sütün rengi 240 ile 255 arasında bir değerle temsil edilmiştir, genellikle 255 olarak belirtilmiştir.</a:t>
            </a:r>
          </a:p>
          <a:p>
            <a:pPr marL="539748" lvl="1" indent="-269874" algn="just">
              <a:lnSpc>
                <a:spcPts val="3499"/>
              </a:lnSpc>
              <a:buFont typeface="Arial"/>
              <a:buChar char="•"/>
            </a:pPr>
            <a:r>
              <a:rPr lang="en-US" sz="2499">
                <a:solidFill>
                  <a:srgbClr val="000000"/>
                </a:solidFill>
                <a:latin typeface="Roboto Bold"/>
              </a:rPr>
              <a:t>Sınıf (Grade):</a:t>
            </a:r>
            <a:r>
              <a:rPr lang="en-US" sz="2499">
                <a:solidFill>
                  <a:srgbClr val="000000"/>
                </a:solidFill>
                <a:latin typeface="Roboto"/>
              </a:rPr>
              <a:t> Bu, sütün sınıfını belirten hedef değişkenidir. Sınıflar, Düşük (Kötü), Orta (Orta), ve Yüksek (İyi) olarak belirtilmiştir. Veri setinde sınıf sayıları ve yüzdeleri de verilmiştir.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a:off x="15757192" y="1735960"/>
            <a:ext cx="2205730" cy="798487"/>
          </a:xfrm>
          <a:custGeom>
            <a:avLst/>
            <a:gdLst/>
            <a:ahLst/>
            <a:cxnLst/>
            <a:rect l="l" t="t" r="r" b="b"/>
            <a:pathLst>
              <a:path w="2205730" h="798487">
                <a:moveTo>
                  <a:pt x="0" y="0"/>
                </a:moveTo>
                <a:lnTo>
                  <a:pt x="2205729" y="0"/>
                </a:lnTo>
                <a:lnTo>
                  <a:pt x="2205729" y="798488"/>
                </a:lnTo>
                <a:lnTo>
                  <a:pt x="0" y="798488"/>
                </a:lnTo>
                <a:lnTo>
                  <a:pt x="0" y="0"/>
                </a:lnTo>
                <a:close/>
              </a:path>
            </a:pathLst>
          </a:custGeom>
          <a:blipFill>
            <a:blip r:embed="rId2">
              <a:extLst>
                <a:ext uri="{96DAC541-7B7A-43D3-8B79-37D633B846F1}">
                  <asvg:svgBlip xmlns:asvg="http://schemas.microsoft.com/office/drawing/2016/SVG/main" r:embed="rId3"/>
                </a:ext>
              </a:extLst>
            </a:blip>
            <a:stretch>
              <a:fillRect t="-179735"/>
            </a:stretch>
          </a:blipFill>
        </p:spPr>
        <p:txBody>
          <a:bodyPr/>
          <a:lstStyle/>
          <a:p>
            <a:endParaRPr lang="tr-TR"/>
          </a:p>
        </p:txBody>
      </p:sp>
      <p:sp>
        <p:nvSpPr>
          <p:cNvPr id="3" name="Freeform 3"/>
          <p:cNvSpPr/>
          <p:nvPr/>
        </p:nvSpPr>
        <p:spPr>
          <a:xfrm>
            <a:off x="4174569" y="5449448"/>
            <a:ext cx="8597390" cy="4298695"/>
          </a:xfrm>
          <a:custGeom>
            <a:avLst/>
            <a:gdLst/>
            <a:ahLst/>
            <a:cxnLst/>
            <a:rect l="l" t="t" r="r" b="b"/>
            <a:pathLst>
              <a:path w="8597390" h="4298695">
                <a:moveTo>
                  <a:pt x="0" y="0"/>
                </a:moveTo>
                <a:lnTo>
                  <a:pt x="8597390" y="0"/>
                </a:lnTo>
                <a:lnTo>
                  <a:pt x="8597390" y="4298696"/>
                </a:lnTo>
                <a:lnTo>
                  <a:pt x="0" y="4298696"/>
                </a:lnTo>
                <a:lnTo>
                  <a:pt x="0" y="0"/>
                </a:lnTo>
                <a:close/>
              </a:path>
            </a:pathLst>
          </a:custGeom>
          <a:blipFill>
            <a:blip r:embed="rId4"/>
            <a:stretch>
              <a:fillRect/>
            </a:stretch>
          </a:blipFill>
        </p:spPr>
        <p:txBody>
          <a:bodyPr/>
          <a:lstStyle/>
          <a:p>
            <a:endParaRPr lang="tr-TR"/>
          </a:p>
        </p:txBody>
      </p:sp>
      <p:sp>
        <p:nvSpPr>
          <p:cNvPr id="4" name="TextBox 4"/>
          <p:cNvSpPr txBox="1"/>
          <p:nvPr/>
        </p:nvSpPr>
        <p:spPr>
          <a:xfrm>
            <a:off x="1028700" y="754162"/>
            <a:ext cx="12743862"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Roboto Bold"/>
              </a:rPr>
              <a:t>Random Forest Algoritması</a:t>
            </a:r>
          </a:p>
        </p:txBody>
      </p:sp>
      <p:sp>
        <p:nvSpPr>
          <p:cNvPr id="5" name="TextBox 5"/>
          <p:cNvSpPr txBox="1"/>
          <p:nvPr/>
        </p:nvSpPr>
        <p:spPr>
          <a:xfrm>
            <a:off x="1028700" y="2186099"/>
            <a:ext cx="14889128" cy="3489325"/>
          </a:xfrm>
          <a:prstGeom prst="rect">
            <a:avLst/>
          </a:prstGeom>
        </p:spPr>
        <p:txBody>
          <a:bodyPr lIns="0" tIns="0" rIns="0" bIns="0" rtlCol="0" anchor="t">
            <a:spAutoFit/>
          </a:bodyPr>
          <a:lstStyle/>
          <a:p>
            <a:pPr algn="just">
              <a:lnSpc>
                <a:spcPts val="3499"/>
              </a:lnSpc>
            </a:pPr>
            <a:r>
              <a:rPr lang="en-US" sz="2499">
                <a:solidFill>
                  <a:srgbClr val="545454"/>
                </a:solidFill>
                <a:latin typeface="Roboto Bold"/>
              </a:rPr>
              <a:t>Homojen Ensemble öğrenme yöntemlerinden Boosting Nedir?</a:t>
            </a:r>
          </a:p>
          <a:p>
            <a:pPr algn="just">
              <a:lnSpc>
                <a:spcPts val="3499"/>
              </a:lnSpc>
            </a:pPr>
            <a:endParaRPr lang="en-US" sz="2499">
              <a:solidFill>
                <a:srgbClr val="545454"/>
              </a:solidFill>
              <a:latin typeface="Roboto Bold"/>
            </a:endParaRPr>
          </a:p>
          <a:p>
            <a:pPr algn="just">
              <a:lnSpc>
                <a:spcPts val="3499"/>
              </a:lnSpc>
            </a:pPr>
            <a:r>
              <a:rPr lang="en-US" sz="2499">
                <a:solidFill>
                  <a:srgbClr val="545454"/>
                </a:solidFill>
                <a:latin typeface="Roboto"/>
              </a:rPr>
              <a:t>Bagging yönteminin farklı bir versiyonudur. Fark; öğrenme sonuçlarının bir sonraki öğrenici için kullanılıyor olmasıdır. Eğitim için ayrılan veri setinden bir temel öğrenici için rastgele seçim yapılır. Öğrenme gerçekleşir, model test edilir. Sonuçlardan yanlış sınıflandırılan örnekler belirlenir. Bunlar bir sonraki öğrenici için örnek seçiminde önceliklendirilir (seçilme olasılıkları arttırılır). Her seferinde bu bilgi güncellenir. Bagging yönteminde her bir örneğin seçilme şansı eşitken burada ağırlıklandırma vardır.</a:t>
            </a:r>
          </a:p>
          <a:p>
            <a:pPr algn="just">
              <a:lnSpc>
                <a:spcPts val="3499"/>
              </a:lnSpc>
            </a:pPr>
            <a:endParaRPr lang="en-US" sz="2499">
              <a:solidFill>
                <a:srgbClr val="545454"/>
              </a:solidFill>
              <a:latin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a:off x="15757192" y="1735960"/>
            <a:ext cx="2205730" cy="798487"/>
          </a:xfrm>
          <a:custGeom>
            <a:avLst/>
            <a:gdLst/>
            <a:ahLst/>
            <a:cxnLst/>
            <a:rect l="l" t="t" r="r" b="b"/>
            <a:pathLst>
              <a:path w="2205730" h="798487">
                <a:moveTo>
                  <a:pt x="0" y="0"/>
                </a:moveTo>
                <a:lnTo>
                  <a:pt x="2205729" y="0"/>
                </a:lnTo>
                <a:lnTo>
                  <a:pt x="2205729" y="798488"/>
                </a:lnTo>
                <a:lnTo>
                  <a:pt x="0" y="798488"/>
                </a:lnTo>
                <a:lnTo>
                  <a:pt x="0" y="0"/>
                </a:lnTo>
                <a:close/>
              </a:path>
            </a:pathLst>
          </a:custGeom>
          <a:blipFill>
            <a:blip r:embed="rId2">
              <a:extLst>
                <a:ext uri="{96DAC541-7B7A-43D3-8B79-37D633B846F1}">
                  <asvg:svgBlip xmlns:asvg="http://schemas.microsoft.com/office/drawing/2016/SVG/main" r:embed="rId3"/>
                </a:ext>
              </a:extLst>
            </a:blip>
            <a:stretch>
              <a:fillRect t="-179735"/>
            </a:stretch>
          </a:blipFill>
        </p:spPr>
        <p:txBody>
          <a:bodyPr/>
          <a:lstStyle/>
          <a:p>
            <a:endParaRPr lang="tr-TR"/>
          </a:p>
        </p:txBody>
      </p:sp>
      <p:sp>
        <p:nvSpPr>
          <p:cNvPr id="3" name="TextBox 3"/>
          <p:cNvSpPr txBox="1"/>
          <p:nvPr/>
        </p:nvSpPr>
        <p:spPr>
          <a:xfrm>
            <a:off x="1028700" y="754162"/>
            <a:ext cx="12743862"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Roboto Bold"/>
              </a:rPr>
              <a:t>Random Forest Algoritması</a:t>
            </a:r>
          </a:p>
        </p:txBody>
      </p:sp>
      <p:sp>
        <p:nvSpPr>
          <p:cNvPr id="4" name="TextBox 4"/>
          <p:cNvSpPr txBox="1"/>
          <p:nvPr/>
        </p:nvSpPr>
        <p:spPr>
          <a:xfrm>
            <a:off x="1028700" y="2279650"/>
            <a:ext cx="14889128" cy="5680075"/>
          </a:xfrm>
          <a:prstGeom prst="rect">
            <a:avLst/>
          </a:prstGeom>
        </p:spPr>
        <p:txBody>
          <a:bodyPr lIns="0" tIns="0" rIns="0" bIns="0" rtlCol="0" anchor="t">
            <a:spAutoFit/>
          </a:bodyPr>
          <a:lstStyle/>
          <a:p>
            <a:pPr algn="just">
              <a:lnSpc>
                <a:spcPts val="3499"/>
              </a:lnSpc>
            </a:pPr>
            <a:r>
              <a:rPr lang="en-US" sz="2499">
                <a:solidFill>
                  <a:srgbClr val="545454"/>
                </a:solidFill>
                <a:latin typeface="Roboto Bold"/>
              </a:rPr>
              <a:t>Random Forest</a:t>
            </a:r>
          </a:p>
          <a:p>
            <a:pPr algn="just">
              <a:lnSpc>
                <a:spcPts val="3499"/>
              </a:lnSpc>
            </a:pPr>
            <a:endParaRPr lang="en-US" sz="2499">
              <a:solidFill>
                <a:srgbClr val="545454"/>
              </a:solidFill>
              <a:latin typeface="Roboto Bold"/>
            </a:endParaRPr>
          </a:p>
          <a:p>
            <a:pPr algn="just">
              <a:lnSpc>
                <a:spcPts val="3499"/>
              </a:lnSpc>
            </a:pPr>
            <a:r>
              <a:rPr lang="en-US" sz="2499">
                <a:solidFill>
                  <a:srgbClr val="545454"/>
                </a:solidFill>
                <a:latin typeface="Roboto"/>
              </a:rPr>
              <a:t>2001 Yılında Leo Breiman tarafından geliştirilmiştir. RF algoritması Begging yöntemi ve Random Subspace yöntemlerinin birleşimidir. Bir toplu öğrenme yöntemi olan Random Forest, sınıflandırma işlemi esnasında birden fazla karar ağacı üreterek sınıflandırma başarısını yükseltmeyi hedefler. Bireysel olarak oluşturulan karar ağaçları bir araya gelerek karar ormanı oluşturur.</a:t>
            </a:r>
          </a:p>
          <a:p>
            <a:pPr algn="just">
              <a:lnSpc>
                <a:spcPts val="3499"/>
              </a:lnSpc>
            </a:pPr>
            <a:endParaRPr lang="en-US" sz="2499">
              <a:solidFill>
                <a:srgbClr val="545454"/>
              </a:solidFill>
              <a:latin typeface="Roboto"/>
            </a:endParaRPr>
          </a:p>
          <a:p>
            <a:pPr algn="just">
              <a:lnSpc>
                <a:spcPts val="3499"/>
              </a:lnSpc>
            </a:pPr>
            <a:r>
              <a:rPr lang="en-US" sz="2499">
                <a:solidFill>
                  <a:srgbClr val="545454"/>
                </a:solidFill>
                <a:latin typeface="Roboto"/>
              </a:rPr>
              <a:t>Ek olarak, bir ensemble öğrenme yöntemi kullanıldığında sonuç tek bir sınıflandırıcıdan daha iyi olmalıdır. Aksi halde ensemble öğrenme yöntemi kullanmanın anlamı kalmaz. Çünkü tek bir sınıflandırıcıya göre toplu öğrenme yönteminin hesaplama maliyeti daha yüksektir.</a:t>
            </a:r>
          </a:p>
          <a:p>
            <a:pPr algn="just">
              <a:lnSpc>
                <a:spcPts val="3499"/>
              </a:lnSpc>
            </a:pPr>
            <a:endParaRPr lang="en-US" sz="2499">
              <a:solidFill>
                <a:srgbClr val="545454"/>
              </a:solidFill>
              <a:latin typeface="Roboto"/>
            </a:endParaRPr>
          </a:p>
          <a:p>
            <a:pPr algn="just">
              <a:lnSpc>
                <a:spcPts val="3499"/>
              </a:lnSpc>
            </a:pPr>
            <a:endParaRPr lang="en-US" sz="2499">
              <a:solidFill>
                <a:srgbClr val="545454"/>
              </a:solidFill>
              <a:latin typeface="Roboto"/>
            </a:endParaRPr>
          </a:p>
          <a:p>
            <a:pPr algn="just">
              <a:lnSpc>
                <a:spcPts val="3499"/>
              </a:lnSpc>
            </a:pPr>
            <a:endParaRPr lang="en-US" sz="2499">
              <a:solidFill>
                <a:srgbClr val="545454"/>
              </a:solidFill>
              <a:latin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a:off x="15757192" y="1735960"/>
            <a:ext cx="2205730" cy="798487"/>
          </a:xfrm>
          <a:custGeom>
            <a:avLst/>
            <a:gdLst/>
            <a:ahLst/>
            <a:cxnLst/>
            <a:rect l="l" t="t" r="r" b="b"/>
            <a:pathLst>
              <a:path w="2205730" h="798487">
                <a:moveTo>
                  <a:pt x="0" y="0"/>
                </a:moveTo>
                <a:lnTo>
                  <a:pt x="2205729" y="0"/>
                </a:lnTo>
                <a:lnTo>
                  <a:pt x="2205729" y="798488"/>
                </a:lnTo>
                <a:lnTo>
                  <a:pt x="0" y="798488"/>
                </a:lnTo>
                <a:lnTo>
                  <a:pt x="0" y="0"/>
                </a:lnTo>
                <a:close/>
              </a:path>
            </a:pathLst>
          </a:custGeom>
          <a:blipFill>
            <a:blip r:embed="rId2">
              <a:extLst>
                <a:ext uri="{96DAC541-7B7A-43D3-8B79-37D633B846F1}">
                  <asvg:svgBlip xmlns:asvg="http://schemas.microsoft.com/office/drawing/2016/SVG/main" r:embed="rId3"/>
                </a:ext>
              </a:extLst>
            </a:blip>
            <a:stretch>
              <a:fillRect t="-179735"/>
            </a:stretch>
          </a:blipFill>
        </p:spPr>
        <p:txBody>
          <a:bodyPr/>
          <a:lstStyle/>
          <a:p>
            <a:endParaRPr lang="tr-TR"/>
          </a:p>
        </p:txBody>
      </p:sp>
      <p:sp>
        <p:nvSpPr>
          <p:cNvPr id="3" name="Freeform 3"/>
          <p:cNvSpPr/>
          <p:nvPr/>
        </p:nvSpPr>
        <p:spPr>
          <a:xfrm>
            <a:off x="3259804" y="2135204"/>
            <a:ext cx="11768391" cy="7472928"/>
          </a:xfrm>
          <a:custGeom>
            <a:avLst/>
            <a:gdLst/>
            <a:ahLst/>
            <a:cxnLst/>
            <a:rect l="l" t="t" r="r" b="b"/>
            <a:pathLst>
              <a:path w="11768391" h="7472928">
                <a:moveTo>
                  <a:pt x="0" y="0"/>
                </a:moveTo>
                <a:lnTo>
                  <a:pt x="11768392" y="0"/>
                </a:lnTo>
                <a:lnTo>
                  <a:pt x="11768392" y="7472928"/>
                </a:lnTo>
                <a:lnTo>
                  <a:pt x="0" y="7472928"/>
                </a:lnTo>
                <a:lnTo>
                  <a:pt x="0" y="0"/>
                </a:lnTo>
                <a:close/>
              </a:path>
            </a:pathLst>
          </a:custGeom>
          <a:blipFill>
            <a:blip r:embed="rId4"/>
            <a:stretch>
              <a:fillRect/>
            </a:stretch>
          </a:blipFill>
        </p:spPr>
        <p:txBody>
          <a:bodyPr/>
          <a:lstStyle/>
          <a:p>
            <a:endParaRPr lang="tr-TR"/>
          </a:p>
        </p:txBody>
      </p:sp>
      <p:sp>
        <p:nvSpPr>
          <p:cNvPr id="4" name="TextBox 4"/>
          <p:cNvSpPr txBox="1"/>
          <p:nvPr/>
        </p:nvSpPr>
        <p:spPr>
          <a:xfrm>
            <a:off x="1028700" y="754162"/>
            <a:ext cx="12743862"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Roboto Bold"/>
              </a:rPr>
              <a:t>Random Forest Algoritması</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a:off x="15757192" y="1735960"/>
            <a:ext cx="2205730" cy="798487"/>
          </a:xfrm>
          <a:custGeom>
            <a:avLst/>
            <a:gdLst/>
            <a:ahLst/>
            <a:cxnLst/>
            <a:rect l="l" t="t" r="r" b="b"/>
            <a:pathLst>
              <a:path w="2205730" h="798487">
                <a:moveTo>
                  <a:pt x="0" y="0"/>
                </a:moveTo>
                <a:lnTo>
                  <a:pt x="2205729" y="0"/>
                </a:lnTo>
                <a:lnTo>
                  <a:pt x="2205729" y="798488"/>
                </a:lnTo>
                <a:lnTo>
                  <a:pt x="0" y="798488"/>
                </a:lnTo>
                <a:lnTo>
                  <a:pt x="0" y="0"/>
                </a:lnTo>
                <a:close/>
              </a:path>
            </a:pathLst>
          </a:custGeom>
          <a:blipFill>
            <a:blip r:embed="rId2">
              <a:extLst>
                <a:ext uri="{96DAC541-7B7A-43D3-8B79-37D633B846F1}">
                  <asvg:svgBlip xmlns:asvg="http://schemas.microsoft.com/office/drawing/2016/SVG/main" r:embed="rId3"/>
                </a:ext>
              </a:extLst>
            </a:blip>
            <a:stretch>
              <a:fillRect t="-179735"/>
            </a:stretch>
          </a:blipFill>
        </p:spPr>
        <p:txBody>
          <a:bodyPr/>
          <a:lstStyle/>
          <a:p>
            <a:endParaRPr lang="tr-TR"/>
          </a:p>
        </p:txBody>
      </p:sp>
      <p:sp>
        <p:nvSpPr>
          <p:cNvPr id="3" name="TextBox 3"/>
          <p:cNvSpPr txBox="1"/>
          <p:nvPr/>
        </p:nvSpPr>
        <p:spPr>
          <a:xfrm>
            <a:off x="1028700" y="754162"/>
            <a:ext cx="12743862"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Roboto Bold"/>
              </a:rPr>
              <a:t>Random Forest Algoritması</a:t>
            </a:r>
          </a:p>
        </p:txBody>
      </p:sp>
      <p:sp>
        <p:nvSpPr>
          <p:cNvPr id="4" name="TextBox 4"/>
          <p:cNvSpPr txBox="1"/>
          <p:nvPr/>
        </p:nvSpPr>
        <p:spPr>
          <a:xfrm>
            <a:off x="1028700" y="2279650"/>
            <a:ext cx="14889128" cy="6118225"/>
          </a:xfrm>
          <a:prstGeom prst="rect">
            <a:avLst/>
          </a:prstGeom>
        </p:spPr>
        <p:txBody>
          <a:bodyPr lIns="0" tIns="0" rIns="0" bIns="0" rtlCol="0" anchor="t">
            <a:spAutoFit/>
          </a:bodyPr>
          <a:lstStyle/>
          <a:p>
            <a:pPr algn="just">
              <a:lnSpc>
                <a:spcPts val="3499"/>
              </a:lnSpc>
            </a:pPr>
            <a:r>
              <a:rPr lang="en-US" sz="2499">
                <a:solidFill>
                  <a:srgbClr val="545454"/>
                </a:solidFill>
                <a:latin typeface="Roboto Bold"/>
              </a:rPr>
              <a:t>Algoritma çalışırken nasıl bir yol izliyor?</a:t>
            </a:r>
          </a:p>
          <a:p>
            <a:pPr algn="just">
              <a:lnSpc>
                <a:spcPts val="3499"/>
              </a:lnSpc>
            </a:pPr>
            <a:endParaRPr lang="en-US" sz="2499">
              <a:solidFill>
                <a:srgbClr val="545454"/>
              </a:solidFill>
              <a:latin typeface="Roboto Bold"/>
            </a:endParaRPr>
          </a:p>
          <a:p>
            <a:pPr algn="just">
              <a:lnSpc>
                <a:spcPts val="3499"/>
              </a:lnSpc>
            </a:pPr>
            <a:r>
              <a:rPr lang="en-US" sz="2499">
                <a:solidFill>
                  <a:srgbClr val="545454"/>
                </a:solidFill>
                <a:latin typeface="Roboto"/>
              </a:rPr>
              <a:t>1)İlk olarak orijinal veri kümesinden alt kümeler oluşturulur.(bootstrap)</a:t>
            </a:r>
          </a:p>
          <a:p>
            <a:pPr algn="just">
              <a:lnSpc>
                <a:spcPts val="3499"/>
              </a:lnSpc>
            </a:pPr>
            <a:endParaRPr lang="en-US" sz="2499">
              <a:solidFill>
                <a:srgbClr val="545454"/>
              </a:solidFill>
              <a:latin typeface="Roboto"/>
            </a:endParaRPr>
          </a:p>
          <a:p>
            <a:pPr algn="just">
              <a:lnSpc>
                <a:spcPts val="3499"/>
              </a:lnSpc>
            </a:pPr>
            <a:r>
              <a:rPr lang="en-US" sz="2499">
                <a:solidFill>
                  <a:srgbClr val="545454"/>
                </a:solidFill>
                <a:latin typeface="Roboto"/>
              </a:rPr>
              <a:t>2)Karar ağacındaki her düğümde en iyi bölünmeye karar vermek için rastgele bir özellik kümesi dikkate alınır.</a:t>
            </a:r>
          </a:p>
          <a:p>
            <a:pPr algn="just">
              <a:lnSpc>
                <a:spcPts val="3499"/>
              </a:lnSpc>
            </a:pPr>
            <a:endParaRPr lang="en-US" sz="2499">
              <a:solidFill>
                <a:srgbClr val="545454"/>
              </a:solidFill>
              <a:latin typeface="Roboto"/>
            </a:endParaRPr>
          </a:p>
          <a:p>
            <a:pPr algn="just">
              <a:lnSpc>
                <a:spcPts val="3499"/>
              </a:lnSpc>
            </a:pPr>
            <a:r>
              <a:rPr lang="en-US" sz="2499">
                <a:solidFill>
                  <a:srgbClr val="545454"/>
                </a:solidFill>
                <a:latin typeface="Roboto"/>
              </a:rPr>
              <a:t>3)Her bir alt kümeye bir karar ağacı modeli uygulanır.</a:t>
            </a:r>
          </a:p>
          <a:p>
            <a:pPr algn="just">
              <a:lnSpc>
                <a:spcPts val="3499"/>
              </a:lnSpc>
            </a:pPr>
            <a:endParaRPr lang="en-US" sz="2499">
              <a:solidFill>
                <a:srgbClr val="545454"/>
              </a:solidFill>
              <a:latin typeface="Roboto"/>
            </a:endParaRPr>
          </a:p>
          <a:p>
            <a:pPr algn="just">
              <a:lnSpc>
                <a:spcPts val="3499"/>
              </a:lnSpc>
            </a:pPr>
            <a:r>
              <a:rPr lang="en-US" sz="2499">
                <a:solidFill>
                  <a:srgbClr val="545454"/>
                </a:solidFill>
                <a:latin typeface="Roboto"/>
              </a:rPr>
              <a:t>4)Nihai tahmin tüm karar ağaçlarından tahmin edilen değerlerin ortalaması olarak hesaplanır.(Regresyon modelinde ortalama, sınıflandırma çalışmalarında mod değeri alınır.) </a:t>
            </a:r>
          </a:p>
          <a:p>
            <a:pPr algn="just">
              <a:lnSpc>
                <a:spcPts val="3499"/>
              </a:lnSpc>
            </a:pPr>
            <a:endParaRPr lang="en-US" sz="2499">
              <a:solidFill>
                <a:srgbClr val="545454"/>
              </a:solidFill>
              <a:latin typeface="Roboto"/>
            </a:endParaRPr>
          </a:p>
          <a:p>
            <a:pPr algn="just">
              <a:lnSpc>
                <a:spcPts val="3499"/>
              </a:lnSpc>
            </a:pPr>
            <a:endParaRPr lang="en-US" sz="2499">
              <a:solidFill>
                <a:srgbClr val="545454"/>
              </a:solidFill>
              <a:latin typeface="Roboto"/>
            </a:endParaRPr>
          </a:p>
          <a:p>
            <a:pPr algn="just">
              <a:lnSpc>
                <a:spcPts val="3499"/>
              </a:lnSpc>
            </a:pPr>
            <a:endParaRPr lang="en-US" sz="2499">
              <a:solidFill>
                <a:srgbClr val="545454"/>
              </a:solidFill>
              <a:latin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a:off x="15757192" y="1735960"/>
            <a:ext cx="2205730" cy="798487"/>
          </a:xfrm>
          <a:custGeom>
            <a:avLst/>
            <a:gdLst/>
            <a:ahLst/>
            <a:cxnLst/>
            <a:rect l="l" t="t" r="r" b="b"/>
            <a:pathLst>
              <a:path w="2205730" h="798487">
                <a:moveTo>
                  <a:pt x="0" y="0"/>
                </a:moveTo>
                <a:lnTo>
                  <a:pt x="2205729" y="0"/>
                </a:lnTo>
                <a:lnTo>
                  <a:pt x="2205729" y="798488"/>
                </a:lnTo>
                <a:lnTo>
                  <a:pt x="0" y="798488"/>
                </a:lnTo>
                <a:lnTo>
                  <a:pt x="0" y="0"/>
                </a:lnTo>
                <a:close/>
              </a:path>
            </a:pathLst>
          </a:custGeom>
          <a:blipFill>
            <a:blip r:embed="rId2">
              <a:extLst>
                <a:ext uri="{96DAC541-7B7A-43D3-8B79-37D633B846F1}">
                  <asvg:svgBlip xmlns:asvg="http://schemas.microsoft.com/office/drawing/2016/SVG/main" r:embed="rId3"/>
                </a:ext>
              </a:extLst>
            </a:blip>
            <a:stretch>
              <a:fillRect t="-179735"/>
            </a:stretch>
          </a:blipFill>
        </p:spPr>
        <p:txBody>
          <a:bodyPr/>
          <a:lstStyle/>
          <a:p>
            <a:endParaRPr lang="tr-TR"/>
          </a:p>
        </p:txBody>
      </p:sp>
      <p:sp>
        <p:nvSpPr>
          <p:cNvPr id="3" name="TextBox 3"/>
          <p:cNvSpPr txBox="1"/>
          <p:nvPr/>
        </p:nvSpPr>
        <p:spPr>
          <a:xfrm>
            <a:off x="1028700" y="754162"/>
            <a:ext cx="12743862"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Roboto Bold"/>
              </a:rPr>
              <a:t>Random Forest Algoritması</a:t>
            </a:r>
          </a:p>
        </p:txBody>
      </p:sp>
      <p:sp>
        <p:nvSpPr>
          <p:cNvPr id="4" name="TextBox 4"/>
          <p:cNvSpPr txBox="1"/>
          <p:nvPr/>
        </p:nvSpPr>
        <p:spPr>
          <a:xfrm>
            <a:off x="1028700" y="2279650"/>
            <a:ext cx="14889128" cy="5241925"/>
          </a:xfrm>
          <a:prstGeom prst="rect">
            <a:avLst/>
          </a:prstGeom>
        </p:spPr>
        <p:txBody>
          <a:bodyPr lIns="0" tIns="0" rIns="0" bIns="0" rtlCol="0" anchor="t">
            <a:spAutoFit/>
          </a:bodyPr>
          <a:lstStyle/>
          <a:p>
            <a:pPr algn="just">
              <a:lnSpc>
                <a:spcPts val="3499"/>
              </a:lnSpc>
            </a:pPr>
            <a:r>
              <a:rPr lang="en-US" sz="2499">
                <a:solidFill>
                  <a:srgbClr val="545454"/>
                </a:solidFill>
                <a:latin typeface="Roboto Bold"/>
              </a:rPr>
              <a:t>Random Forest Algoritmasının tipik bir Begging algoritmasından temel farkı nedir?</a:t>
            </a:r>
          </a:p>
          <a:p>
            <a:pPr algn="just">
              <a:lnSpc>
                <a:spcPts val="3499"/>
              </a:lnSpc>
            </a:pPr>
            <a:endParaRPr lang="en-US" sz="2499">
              <a:solidFill>
                <a:srgbClr val="545454"/>
              </a:solidFill>
              <a:latin typeface="Roboto Bold"/>
            </a:endParaRPr>
          </a:p>
          <a:p>
            <a:pPr algn="just">
              <a:lnSpc>
                <a:spcPts val="3499"/>
              </a:lnSpc>
            </a:pPr>
            <a:r>
              <a:rPr lang="en-US" sz="2499">
                <a:solidFill>
                  <a:srgbClr val="545454"/>
                </a:solidFill>
                <a:latin typeface="Roboto"/>
              </a:rPr>
              <a:t>Toplu öğrenme yöntemlerinden Bagging’in geliştirilmiş bir hali olan Random forest, Karar ağacının her bir düğümde en iyi bölünmeye karar vermeye yarayan bir dizi özelliği (feature) rastgele seçmektedir. Böylece Bagging algoritması, en iyi bölünmeye karar vermek için tüm özellikleri alırken Random Forest’da oluşturulan ağaçlar en iyi bölünmeye karar vermek için her düğümdeki özelliklerin rastgele bir alt kümesini kullanır.Bu sayede daha iyi çeşitlilik sağlar ve tekrarlanabilirlik konusunda daha iyidir. Bagging yöntemlerini anlatırken bahsettiğimiz gibi Random Forest algoritması da hem sınıflandırma hem de regresyon yöntemleri için kullanılabilir.</a:t>
            </a:r>
          </a:p>
          <a:p>
            <a:pPr algn="just">
              <a:lnSpc>
                <a:spcPts val="3499"/>
              </a:lnSpc>
            </a:pPr>
            <a:endParaRPr lang="en-US" sz="2499">
              <a:solidFill>
                <a:srgbClr val="545454"/>
              </a:solidFill>
              <a:latin typeface="Roboto"/>
            </a:endParaRPr>
          </a:p>
          <a:p>
            <a:pPr algn="just">
              <a:lnSpc>
                <a:spcPts val="3499"/>
              </a:lnSpc>
            </a:pPr>
            <a:endParaRPr lang="en-US" sz="2499">
              <a:solidFill>
                <a:srgbClr val="545454"/>
              </a:solidFill>
              <a:latin typeface="Roboto"/>
            </a:endParaRPr>
          </a:p>
          <a:p>
            <a:pPr algn="just">
              <a:lnSpc>
                <a:spcPts val="3499"/>
              </a:lnSpc>
            </a:pPr>
            <a:endParaRPr lang="en-US" sz="2499">
              <a:solidFill>
                <a:srgbClr val="545454"/>
              </a:solidFill>
              <a:latin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a:off x="15757192" y="1735960"/>
            <a:ext cx="2205730" cy="798487"/>
          </a:xfrm>
          <a:custGeom>
            <a:avLst/>
            <a:gdLst/>
            <a:ahLst/>
            <a:cxnLst/>
            <a:rect l="l" t="t" r="r" b="b"/>
            <a:pathLst>
              <a:path w="2205730" h="798487">
                <a:moveTo>
                  <a:pt x="0" y="0"/>
                </a:moveTo>
                <a:lnTo>
                  <a:pt x="2205729" y="0"/>
                </a:lnTo>
                <a:lnTo>
                  <a:pt x="2205729" y="798488"/>
                </a:lnTo>
                <a:lnTo>
                  <a:pt x="0" y="798488"/>
                </a:lnTo>
                <a:lnTo>
                  <a:pt x="0" y="0"/>
                </a:lnTo>
                <a:close/>
              </a:path>
            </a:pathLst>
          </a:custGeom>
          <a:blipFill>
            <a:blip r:embed="rId2">
              <a:extLst>
                <a:ext uri="{96DAC541-7B7A-43D3-8B79-37D633B846F1}">
                  <asvg:svgBlip xmlns:asvg="http://schemas.microsoft.com/office/drawing/2016/SVG/main" r:embed="rId3"/>
                </a:ext>
              </a:extLst>
            </a:blip>
            <a:stretch>
              <a:fillRect t="-179735"/>
            </a:stretch>
          </a:blipFill>
        </p:spPr>
        <p:txBody>
          <a:bodyPr/>
          <a:lstStyle/>
          <a:p>
            <a:endParaRPr lang="tr-TR"/>
          </a:p>
        </p:txBody>
      </p:sp>
      <p:sp>
        <p:nvSpPr>
          <p:cNvPr id="3" name="TextBox 3"/>
          <p:cNvSpPr txBox="1"/>
          <p:nvPr/>
        </p:nvSpPr>
        <p:spPr>
          <a:xfrm>
            <a:off x="1028700" y="754162"/>
            <a:ext cx="12743862"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Roboto Bold"/>
              </a:rPr>
              <a:t>Random Forest Algoritması</a:t>
            </a:r>
          </a:p>
        </p:txBody>
      </p:sp>
      <p:sp>
        <p:nvSpPr>
          <p:cNvPr id="4" name="TextBox 4"/>
          <p:cNvSpPr txBox="1"/>
          <p:nvPr/>
        </p:nvSpPr>
        <p:spPr>
          <a:xfrm>
            <a:off x="1028700" y="2537258"/>
            <a:ext cx="14889128" cy="6556375"/>
          </a:xfrm>
          <a:prstGeom prst="rect">
            <a:avLst/>
          </a:prstGeom>
        </p:spPr>
        <p:txBody>
          <a:bodyPr lIns="0" tIns="0" rIns="0" bIns="0" rtlCol="0" anchor="t">
            <a:spAutoFit/>
          </a:bodyPr>
          <a:lstStyle/>
          <a:p>
            <a:pPr algn="just">
              <a:lnSpc>
                <a:spcPts val="3499"/>
              </a:lnSpc>
            </a:pPr>
            <a:r>
              <a:rPr lang="en-US" sz="2499">
                <a:solidFill>
                  <a:srgbClr val="545454"/>
                </a:solidFill>
                <a:latin typeface="Roboto Bold"/>
              </a:rPr>
              <a:t>Random Forest’ın bazı kullanım alanları</a:t>
            </a:r>
          </a:p>
          <a:p>
            <a:pPr algn="just">
              <a:lnSpc>
                <a:spcPts val="3499"/>
              </a:lnSpc>
            </a:pPr>
            <a:endParaRPr lang="en-US" sz="2499">
              <a:solidFill>
                <a:srgbClr val="545454"/>
              </a:solidFill>
              <a:latin typeface="Roboto Bold"/>
            </a:endParaRPr>
          </a:p>
          <a:p>
            <a:pPr algn="just">
              <a:lnSpc>
                <a:spcPts val="3499"/>
              </a:lnSpc>
            </a:pPr>
            <a:r>
              <a:rPr lang="en-US" sz="2499">
                <a:solidFill>
                  <a:srgbClr val="545454"/>
                </a:solidFill>
                <a:latin typeface="Roboto"/>
              </a:rPr>
              <a:t>-Finansal Tahminler</a:t>
            </a:r>
          </a:p>
          <a:p>
            <a:pPr algn="just">
              <a:lnSpc>
                <a:spcPts val="3499"/>
              </a:lnSpc>
            </a:pPr>
            <a:endParaRPr lang="en-US" sz="2499">
              <a:solidFill>
                <a:srgbClr val="545454"/>
              </a:solidFill>
              <a:latin typeface="Roboto"/>
            </a:endParaRPr>
          </a:p>
          <a:p>
            <a:pPr algn="just">
              <a:lnSpc>
                <a:spcPts val="3499"/>
              </a:lnSpc>
            </a:pPr>
            <a:r>
              <a:rPr lang="en-US" sz="2499">
                <a:solidFill>
                  <a:srgbClr val="545454"/>
                </a:solidFill>
                <a:latin typeface="Roboto"/>
              </a:rPr>
              <a:t>-Tıbbi Teşhisler </a:t>
            </a:r>
          </a:p>
          <a:p>
            <a:pPr algn="just">
              <a:lnSpc>
                <a:spcPts val="3499"/>
              </a:lnSpc>
            </a:pPr>
            <a:endParaRPr lang="en-US" sz="2499">
              <a:solidFill>
                <a:srgbClr val="545454"/>
              </a:solidFill>
              <a:latin typeface="Roboto"/>
            </a:endParaRPr>
          </a:p>
          <a:p>
            <a:pPr algn="just">
              <a:lnSpc>
                <a:spcPts val="3499"/>
              </a:lnSpc>
            </a:pPr>
            <a:r>
              <a:rPr lang="en-US" sz="2499">
                <a:solidFill>
                  <a:srgbClr val="545454"/>
                </a:solidFill>
                <a:latin typeface="Roboto"/>
              </a:rPr>
              <a:t>-Pazarlama ve Müşteri Segmentasyonu, </a:t>
            </a:r>
          </a:p>
          <a:p>
            <a:pPr algn="just">
              <a:lnSpc>
                <a:spcPts val="3499"/>
              </a:lnSpc>
            </a:pPr>
            <a:endParaRPr lang="en-US" sz="2499">
              <a:solidFill>
                <a:srgbClr val="545454"/>
              </a:solidFill>
              <a:latin typeface="Roboto"/>
            </a:endParaRPr>
          </a:p>
          <a:p>
            <a:pPr algn="just">
              <a:lnSpc>
                <a:spcPts val="3499"/>
              </a:lnSpc>
            </a:pPr>
            <a:r>
              <a:rPr lang="en-US" sz="2499">
                <a:solidFill>
                  <a:srgbClr val="545454"/>
                </a:solidFill>
                <a:latin typeface="Roboto"/>
              </a:rPr>
              <a:t>-Görüntü ve Ses Tanıma</a:t>
            </a:r>
          </a:p>
          <a:p>
            <a:pPr algn="just">
              <a:lnSpc>
                <a:spcPts val="3499"/>
              </a:lnSpc>
            </a:pPr>
            <a:endParaRPr lang="en-US" sz="2499">
              <a:solidFill>
                <a:srgbClr val="545454"/>
              </a:solidFill>
              <a:latin typeface="Roboto"/>
            </a:endParaRPr>
          </a:p>
          <a:p>
            <a:pPr algn="just">
              <a:lnSpc>
                <a:spcPts val="3499"/>
              </a:lnSpc>
            </a:pPr>
            <a:r>
              <a:rPr lang="en-US" sz="2499">
                <a:solidFill>
                  <a:srgbClr val="545454"/>
                </a:solidFill>
                <a:latin typeface="Roboto"/>
              </a:rPr>
              <a:t>-Biyoçeşitlilik ve Ekoloji Analizleri</a:t>
            </a:r>
          </a:p>
          <a:p>
            <a:pPr algn="just">
              <a:lnSpc>
                <a:spcPts val="3499"/>
              </a:lnSpc>
            </a:pPr>
            <a:endParaRPr lang="en-US" sz="2499">
              <a:solidFill>
                <a:srgbClr val="545454"/>
              </a:solidFill>
              <a:latin typeface="Roboto"/>
            </a:endParaRPr>
          </a:p>
          <a:p>
            <a:pPr algn="just">
              <a:lnSpc>
                <a:spcPts val="3499"/>
              </a:lnSpc>
            </a:pPr>
            <a:r>
              <a:rPr lang="en-US" sz="2499">
                <a:solidFill>
                  <a:srgbClr val="545454"/>
                </a:solidFill>
                <a:latin typeface="Roboto"/>
              </a:rPr>
              <a:t>-Anomalileri Tespit Etme</a:t>
            </a:r>
          </a:p>
          <a:p>
            <a:pPr algn="just">
              <a:lnSpc>
                <a:spcPts val="3499"/>
              </a:lnSpc>
            </a:pPr>
            <a:endParaRPr lang="en-US" sz="2499">
              <a:solidFill>
                <a:srgbClr val="545454"/>
              </a:solidFill>
              <a:latin typeface="Roboto"/>
            </a:endParaRPr>
          </a:p>
          <a:p>
            <a:pPr algn="just">
              <a:lnSpc>
                <a:spcPts val="3499"/>
              </a:lnSpc>
            </a:pPr>
            <a:endParaRPr lang="en-US" sz="2499">
              <a:solidFill>
                <a:srgbClr val="545454"/>
              </a:solidFill>
              <a:latin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a:off x="15757192" y="1735960"/>
            <a:ext cx="2205730" cy="798487"/>
          </a:xfrm>
          <a:custGeom>
            <a:avLst/>
            <a:gdLst/>
            <a:ahLst/>
            <a:cxnLst/>
            <a:rect l="l" t="t" r="r" b="b"/>
            <a:pathLst>
              <a:path w="2205730" h="798487">
                <a:moveTo>
                  <a:pt x="0" y="0"/>
                </a:moveTo>
                <a:lnTo>
                  <a:pt x="2205729" y="0"/>
                </a:lnTo>
                <a:lnTo>
                  <a:pt x="2205729" y="798488"/>
                </a:lnTo>
                <a:lnTo>
                  <a:pt x="0" y="798488"/>
                </a:lnTo>
                <a:lnTo>
                  <a:pt x="0" y="0"/>
                </a:lnTo>
                <a:close/>
              </a:path>
            </a:pathLst>
          </a:custGeom>
          <a:blipFill>
            <a:blip r:embed="rId2">
              <a:extLst>
                <a:ext uri="{96DAC541-7B7A-43D3-8B79-37D633B846F1}">
                  <asvg:svgBlip xmlns:asvg="http://schemas.microsoft.com/office/drawing/2016/SVG/main" r:embed="rId3"/>
                </a:ext>
              </a:extLst>
            </a:blip>
            <a:stretch>
              <a:fillRect t="-179735"/>
            </a:stretch>
          </a:blipFill>
        </p:spPr>
        <p:txBody>
          <a:bodyPr/>
          <a:lstStyle/>
          <a:p>
            <a:endParaRPr lang="tr-TR"/>
          </a:p>
        </p:txBody>
      </p:sp>
      <p:sp>
        <p:nvSpPr>
          <p:cNvPr id="3" name="TextBox 3"/>
          <p:cNvSpPr txBox="1"/>
          <p:nvPr/>
        </p:nvSpPr>
        <p:spPr>
          <a:xfrm>
            <a:off x="1028700" y="754162"/>
            <a:ext cx="12743862"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Roboto Bold"/>
              </a:rPr>
              <a:t>Random Forest Algoritması</a:t>
            </a:r>
          </a:p>
        </p:txBody>
      </p:sp>
      <p:sp>
        <p:nvSpPr>
          <p:cNvPr id="4" name="TextBox 4"/>
          <p:cNvSpPr txBox="1"/>
          <p:nvPr/>
        </p:nvSpPr>
        <p:spPr>
          <a:xfrm>
            <a:off x="1028700" y="2537258"/>
            <a:ext cx="14889128" cy="5680075"/>
          </a:xfrm>
          <a:prstGeom prst="rect">
            <a:avLst/>
          </a:prstGeom>
        </p:spPr>
        <p:txBody>
          <a:bodyPr lIns="0" tIns="0" rIns="0" bIns="0" rtlCol="0" anchor="t">
            <a:spAutoFit/>
          </a:bodyPr>
          <a:lstStyle/>
          <a:p>
            <a:pPr algn="just">
              <a:lnSpc>
                <a:spcPts val="3499"/>
              </a:lnSpc>
            </a:pPr>
            <a:r>
              <a:rPr lang="en-US" sz="2499">
                <a:solidFill>
                  <a:srgbClr val="545454"/>
                </a:solidFill>
                <a:latin typeface="Roboto Bold"/>
              </a:rPr>
              <a:t>Avantaj ve Dezavantajlar</a:t>
            </a:r>
          </a:p>
          <a:p>
            <a:pPr algn="just">
              <a:lnSpc>
                <a:spcPts val="3499"/>
              </a:lnSpc>
            </a:pPr>
            <a:endParaRPr lang="en-US" sz="2499">
              <a:solidFill>
                <a:srgbClr val="545454"/>
              </a:solidFill>
              <a:latin typeface="Roboto Bold"/>
            </a:endParaRPr>
          </a:p>
          <a:p>
            <a:pPr algn="just">
              <a:lnSpc>
                <a:spcPts val="3499"/>
              </a:lnSpc>
            </a:pPr>
            <a:r>
              <a:rPr lang="en-US" sz="2499">
                <a:solidFill>
                  <a:srgbClr val="545454"/>
                </a:solidFill>
                <a:latin typeface="Roboto"/>
              </a:rPr>
              <a:t>-Aynı Random Forest algoritması hem bir regresyon probleminde hem de sınıflandırma probleminde kullanılabilir.</a:t>
            </a:r>
          </a:p>
          <a:p>
            <a:pPr algn="just">
              <a:lnSpc>
                <a:spcPts val="3499"/>
              </a:lnSpc>
            </a:pPr>
            <a:endParaRPr lang="en-US" sz="2499">
              <a:solidFill>
                <a:srgbClr val="545454"/>
              </a:solidFill>
              <a:latin typeface="Roboto"/>
            </a:endParaRPr>
          </a:p>
          <a:p>
            <a:pPr algn="just">
              <a:lnSpc>
                <a:spcPts val="3499"/>
              </a:lnSpc>
            </a:pPr>
            <a:r>
              <a:rPr lang="en-US" sz="2499">
                <a:solidFill>
                  <a:srgbClr val="545454"/>
                </a:solidFill>
                <a:latin typeface="Roboto"/>
              </a:rPr>
              <a:t>-Sınıflandırma problemlerinde overfitting(aşırı öğrenme) durumuyla iyi bir şekilde başa çıkabilir.</a:t>
            </a:r>
          </a:p>
          <a:p>
            <a:pPr algn="just">
              <a:lnSpc>
                <a:spcPts val="3499"/>
              </a:lnSpc>
            </a:pPr>
            <a:endParaRPr lang="en-US" sz="2499">
              <a:solidFill>
                <a:srgbClr val="545454"/>
              </a:solidFill>
              <a:latin typeface="Roboto"/>
            </a:endParaRPr>
          </a:p>
          <a:p>
            <a:pPr algn="just">
              <a:lnSpc>
                <a:spcPts val="3499"/>
              </a:lnSpc>
            </a:pPr>
            <a:r>
              <a:rPr lang="en-US" sz="2499">
                <a:solidFill>
                  <a:srgbClr val="545454"/>
                </a:solidFill>
                <a:latin typeface="Roboto"/>
              </a:rPr>
              <a:t>-Feature Engineering(Özellik Mühendisliği) çalışmalarında kullanılabilir.</a:t>
            </a:r>
          </a:p>
          <a:p>
            <a:pPr algn="just">
              <a:lnSpc>
                <a:spcPts val="3499"/>
              </a:lnSpc>
            </a:pPr>
            <a:endParaRPr lang="en-US" sz="2499">
              <a:solidFill>
                <a:srgbClr val="545454"/>
              </a:solidFill>
              <a:latin typeface="Roboto"/>
            </a:endParaRPr>
          </a:p>
          <a:p>
            <a:pPr algn="just">
              <a:lnSpc>
                <a:spcPts val="3499"/>
              </a:lnSpc>
            </a:pPr>
            <a:r>
              <a:rPr lang="en-US" sz="2499">
                <a:solidFill>
                  <a:srgbClr val="545454"/>
                </a:solidFill>
                <a:latin typeface="Roboto"/>
              </a:rPr>
              <a:t>-Eksik veri durumlarıyla başa çıkabilir.</a:t>
            </a:r>
          </a:p>
          <a:p>
            <a:pPr algn="just">
              <a:lnSpc>
                <a:spcPts val="3499"/>
              </a:lnSpc>
            </a:pPr>
            <a:endParaRPr lang="en-US" sz="2499">
              <a:solidFill>
                <a:srgbClr val="545454"/>
              </a:solidFill>
              <a:latin typeface="Roboto"/>
            </a:endParaRPr>
          </a:p>
          <a:p>
            <a:pPr algn="just">
              <a:lnSpc>
                <a:spcPts val="3499"/>
              </a:lnSpc>
            </a:pPr>
            <a:endParaRPr lang="en-US" sz="2499">
              <a:solidFill>
                <a:srgbClr val="545454"/>
              </a:solidFill>
              <a:latin typeface="Roboto"/>
            </a:endParaRPr>
          </a:p>
          <a:p>
            <a:pPr algn="just">
              <a:lnSpc>
                <a:spcPts val="3499"/>
              </a:lnSpc>
            </a:pPr>
            <a:endParaRPr lang="en-US" sz="2499">
              <a:solidFill>
                <a:srgbClr val="545454"/>
              </a:solidFill>
              <a:latin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a:off x="15757192" y="1735960"/>
            <a:ext cx="2205730" cy="798487"/>
          </a:xfrm>
          <a:custGeom>
            <a:avLst/>
            <a:gdLst/>
            <a:ahLst/>
            <a:cxnLst/>
            <a:rect l="l" t="t" r="r" b="b"/>
            <a:pathLst>
              <a:path w="2205730" h="798487">
                <a:moveTo>
                  <a:pt x="0" y="0"/>
                </a:moveTo>
                <a:lnTo>
                  <a:pt x="2205729" y="0"/>
                </a:lnTo>
                <a:lnTo>
                  <a:pt x="2205729" y="798488"/>
                </a:lnTo>
                <a:lnTo>
                  <a:pt x="0" y="798488"/>
                </a:lnTo>
                <a:lnTo>
                  <a:pt x="0" y="0"/>
                </a:lnTo>
                <a:close/>
              </a:path>
            </a:pathLst>
          </a:custGeom>
          <a:blipFill>
            <a:blip r:embed="rId2">
              <a:extLst>
                <a:ext uri="{96DAC541-7B7A-43D3-8B79-37D633B846F1}">
                  <asvg:svgBlip xmlns:asvg="http://schemas.microsoft.com/office/drawing/2016/SVG/main" r:embed="rId3"/>
                </a:ext>
              </a:extLst>
            </a:blip>
            <a:stretch>
              <a:fillRect t="-179735"/>
            </a:stretch>
          </a:blipFill>
        </p:spPr>
        <p:txBody>
          <a:bodyPr/>
          <a:lstStyle/>
          <a:p>
            <a:endParaRPr lang="tr-TR"/>
          </a:p>
        </p:txBody>
      </p:sp>
      <p:sp>
        <p:nvSpPr>
          <p:cNvPr id="3" name="TextBox 3"/>
          <p:cNvSpPr txBox="1"/>
          <p:nvPr/>
        </p:nvSpPr>
        <p:spPr>
          <a:xfrm>
            <a:off x="1028700" y="2537258"/>
            <a:ext cx="14889128" cy="4803775"/>
          </a:xfrm>
          <a:prstGeom prst="rect">
            <a:avLst/>
          </a:prstGeom>
        </p:spPr>
        <p:txBody>
          <a:bodyPr lIns="0" tIns="0" rIns="0" bIns="0" rtlCol="0" anchor="t">
            <a:spAutoFit/>
          </a:bodyPr>
          <a:lstStyle/>
          <a:p>
            <a:pPr algn="just">
              <a:lnSpc>
                <a:spcPts val="3499"/>
              </a:lnSpc>
            </a:pPr>
            <a:r>
              <a:rPr lang="en-US" sz="2499">
                <a:solidFill>
                  <a:srgbClr val="545454"/>
                </a:solidFill>
                <a:latin typeface="Roboto Bold"/>
              </a:rPr>
              <a:t>Uygulama</a:t>
            </a:r>
          </a:p>
          <a:p>
            <a:pPr algn="just">
              <a:lnSpc>
                <a:spcPts val="3499"/>
              </a:lnSpc>
            </a:pPr>
            <a:endParaRPr lang="en-US" sz="2499">
              <a:solidFill>
                <a:srgbClr val="545454"/>
              </a:solidFill>
              <a:latin typeface="Roboto Bold"/>
            </a:endParaRPr>
          </a:p>
          <a:p>
            <a:pPr algn="just">
              <a:lnSpc>
                <a:spcPts val="3499"/>
              </a:lnSpc>
            </a:pPr>
            <a:r>
              <a:rPr lang="en-US" sz="2499">
                <a:solidFill>
                  <a:srgbClr val="545454"/>
                </a:solidFill>
                <a:latin typeface="Roboto"/>
              </a:rPr>
              <a:t>RandomForestClassifier kodunda önemli 2 parametre bulunmaktadır. “n-estimators” parametresi ile bu algoritmanın kaç adet ağaç ile oluşturulacağı belirtilir.</a:t>
            </a:r>
          </a:p>
          <a:p>
            <a:pPr algn="just">
              <a:lnSpc>
                <a:spcPts val="3499"/>
              </a:lnSpc>
            </a:pPr>
            <a:endParaRPr lang="en-US" sz="2499">
              <a:solidFill>
                <a:srgbClr val="545454"/>
              </a:solidFill>
              <a:latin typeface="Roboto"/>
            </a:endParaRPr>
          </a:p>
          <a:p>
            <a:pPr algn="just">
              <a:lnSpc>
                <a:spcPts val="3499"/>
              </a:lnSpc>
            </a:pPr>
            <a:r>
              <a:rPr lang="en-US" sz="2499">
                <a:solidFill>
                  <a:srgbClr val="545454"/>
                </a:solidFill>
                <a:latin typeface="Roboto"/>
              </a:rPr>
              <a:t>“random_state” : Zorunlu olmayan bu parametre, fonksiyon tekrarlandığı zaman aynı değerleri mi yoksa farklı değerleri mi rastgele üretmesini istediğimizi belirtmek için kullanılır. random_state = 42 değerini verdiğiniz her durumda tablodan aynı rastgele değerler çekilecektir.</a:t>
            </a:r>
          </a:p>
          <a:p>
            <a:pPr algn="just">
              <a:lnSpc>
                <a:spcPts val="3499"/>
              </a:lnSpc>
            </a:pPr>
            <a:endParaRPr lang="en-US" sz="2499">
              <a:solidFill>
                <a:srgbClr val="545454"/>
              </a:solidFill>
              <a:latin typeface="Roboto"/>
            </a:endParaRPr>
          </a:p>
          <a:p>
            <a:pPr algn="just">
              <a:lnSpc>
                <a:spcPts val="3499"/>
              </a:lnSpc>
            </a:pPr>
            <a:endParaRPr lang="en-US" sz="2499">
              <a:solidFill>
                <a:srgbClr val="545454"/>
              </a:solidFill>
              <a:latin typeface="Roboto"/>
            </a:endParaRPr>
          </a:p>
          <a:p>
            <a:pPr algn="just">
              <a:lnSpc>
                <a:spcPts val="3499"/>
              </a:lnSpc>
            </a:pPr>
            <a:endParaRPr lang="en-US" sz="2499">
              <a:solidFill>
                <a:srgbClr val="545454"/>
              </a:solidFill>
              <a:latin typeface="Roboto"/>
            </a:endParaRPr>
          </a:p>
        </p:txBody>
      </p:sp>
      <p:sp>
        <p:nvSpPr>
          <p:cNvPr id="4" name="Freeform 4"/>
          <p:cNvSpPr/>
          <p:nvPr/>
        </p:nvSpPr>
        <p:spPr>
          <a:xfrm>
            <a:off x="3909772" y="6431539"/>
            <a:ext cx="9126985" cy="2938236"/>
          </a:xfrm>
          <a:custGeom>
            <a:avLst/>
            <a:gdLst/>
            <a:ahLst/>
            <a:cxnLst/>
            <a:rect l="l" t="t" r="r" b="b"/>
            <a:pathLst>
              <a:path w="9126985" h="2938236">
                <a:moveTo>
                  <a:pt x="0" y="0"/>
                </a:moveTo>
                <a:lnTo>
                  <a:pt x="9126985" y="0"/>
                </a:lnTo>
                <a:lnTo>
                  <a:pt x="9126985" y="2938236"/>
                </a:lnTo>
                <a:lnTo>
                  <a:pt x="0" y="2938236"/>
                </a:lnTo>
                <a:lnTo>
                  <a:pt x="0" y="0"/>
                </a:lnTo>
                <a:close/>
              </a:path>
            </a:pathLst>
          </a:custGeom>
          <a:blipFill>
            <a:blip r:embed="rId4"/>
            <a:stretch>
              <a:fillRect/>
            </a:stretch>
          </a:blipFill>
        </p:spPr>
        <p:txBody>
          <a:bodyPr/>
          <a:lstStyle/>
          <a:p>
            <a:endParaRPr lang="tr-TR"/>
          </a:p>
        </p:txBody>
      </p:sp>
      <p:sp>
        <p:nvSpPr>
          <p:cNvPr id="5" name="TextBox 5"/>
          <p:cNvSpPr txBox="1"/>
          <p:nvPr/>
        </p:nvSpPr>
        <p:spPr>
          <a:xfrm>
            <a:off x="1028700" y="754162"/>
            <a:ext cx="12743862"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Roboto Bold"/>
              </a:rPr>
              <a:t>Random Forest Algoritması</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a:off x="15757192" y="1735960"/>
            <a:ext cx="2205730" cy="798487"/>
          </a:xfrm>
          <a:custGeom>
            <a:avLst/>
            <a:gdLst/>
            <a:ahLst/>
            <a:cxnLst/>
            <a:rect l="l" t="t" r="r" b="b"/>
            <a:pathLst>
              <a:path w="2205730" h="798487">
                <a:moveTo>
                  <a:pt x="0" y="0"/>
                </a:moveTo>
                <a:lnTo>
                  <a:pt x="2205729" y="0"/>
                </a:lnTo>
                <a:lnTo>
                  <a:pt x="2205729" y="798488"/>
                </a:lnTo>
                <a:lnTo>
                  <a:pt x="0" y="798488"/>
                </a:lnTo>
                <a:lnTo>
                  <a:pt x="0" y="0"/>
                </a:lnTo>
                <a:close/>
              </a:path>
            </a:pathLst>
          </a:custGeom>
          <a:blipFill>
            <a:blip r:embed="rId2">
              <a:extLst>
                <a:ext uri="{96DAC541-7B7A-43D3-8B79-37D633B846F1}">
                  <asvg:svgBlip xmlns:asvg="http://schemas.microsoft.com/office/drawing/2016/SVG/main" r:embed="rId3"/>
                </a:ext>
              </a:extLst>
            </a:blip>
            <a:stretch>
              <a:fillRect t="-179735"/>
            </a:stretch>
          </a:blipFill>
        </p:spPr>
        <p:txBody>
          <a:bodyPr/>
          <a:lstStyle/>
          <a:p>
            <a:endParaRPr lang="tr-TR"/>
          </a:p>
        </p:txBody>
      </p:sp>
      <p:sp>
        <p:nvSpPr>
          <p:cNvPr id="3" name="TextBox 3"/>
          <p:cNvSpPr txBox="1"/>
          <p:nvPr/>
        </p:nvSpPr>
        <p:spPr>
          <a:xfrm>
            <a:off x="1028700" y="1921068"/>
            <a:ext cx="14889128" cy="4365625"/>
          </a:xfrm>
          <a:prstGeom prst="rect">
            <a:avLst/>
          </a:prstGeom>
        </p:spPr>
        <p:txBody>
          <a:bodyPr lIns="0" tIns="0" rIns="0" bIns="0" rtlCol="0" anchor="t">
            <a:spAutoFit/>
          </a:bodyPr>
          <a:lstStyle/>
          <a:p>
            <a:pPr algn="just">
              <a:lnSpc>
                <a:spcPts val="3499"/>
              </a:lnSpc>
            </a:pPr>
            <a:endParaRPr/>
          </a:p>
          <a:p>
            <a:pPr algn="just">
              <a:lnSpc>
                <a:spcPts val="3499"/>
              </a:lnSpc>
            </a:pPr>
            <a:r>
              <a:rPr lang="en-US" sz="2499">
                <a:solidFill>
                  <a:srgbClr val="545454"/>
                </a:solidFill>
                <a:latin typeface="Roboto"/>
              </a:rPr>
              <a:t>K-Fold Cross-Validation (K Katmanlı Çapraz Doğrulama) yöntemi; veri kümenizi “k” eşit parçaya bölerek, her bir parça için tek tek doğrulama verisi oluşturup işlemde bulunmaktadır.Böylece her veri noktası en az bir kez doğrulama verisi olarak kullanılmış olup, modelin genel performansı daha doğru değerlendirilebilir</a:t>
            </a:r>
          </a:p>
          <a:p>
            <a:pPr algn="just">
              <a:lnSpc>
                <a:spcPts val="3499"/>
              </a:lnSpc>
            </a:pPr>
            <a:endParaRPr lang="en-US" sz="2499">
              <a:solidFill>
                <a:srgbClr val="545454"/>
              </a:solidFill>
              <a:latin typeface="Roboto"/>
            </a:endParaRPr>
          </a:p>
          <a:p>
            <a:pPr algn="just">
              <a:lnSpc>
                <a:spcPts val="3499"/>
              </a:lnSpc>
            </a:pPr>
            <a:r>
              <a:rPr lang="en-US" sz="2499">
                <a:solidFill>
                  <a:srgbClr val="545454"/>
                </a:solidFill>
                <a:latin typeface="Roboto"/>
              </a:rPr>
              <a:t>Ayrıca K-Fold Cross Validation işlemi yapıldığında da doğruluk oranının çok yüksek olduğu görülmektedir</a:t>
            </a:r>
          </a:p>
          <a:p>
            <a:pPr algn="just">
              <a:lnSpc>
                <a:spcPts val="3499"/>
              </a:lnSpc>
            </a:pPr>
            <a:endParaRPr lang="en-US" sz="2499">
              <a:solidFill>
                <a:srgbClr val="545454"/>
              </a:solidFill>
              <a:latin typeface="Roboto"/>
            </a:endParaRPr>
          </a:p>
          <a:p>
            <a:pPr algn="just">
              <a:lnSpc>
                <a:spcPts val="3499"/>
              </a:lnSpc>
            </a:pPr>
            <a:endParaRPr lang="en-US" sz="2499">
              <a:solidFill>
                <a:srgbClr val="545454"/>
              </a:solidFill>
              <a:latin typeface="Roboto"/>
            </a:endParaRPr>
          </a:p>
          <a:p>
            <a:pPr algn="just">
              <a:lnSpc>
                <a:spcPts val="3499"/>
              </a:lnSpc>
            </a:pPr>
            <a:endParaRPr lang="en-US" sz="2499">
              <a:solidFill>
                <a:srgbClr val="545454"/>
              </a:solidFill>
              <a:latin typeface="Roboto"/>
            </a:endParaRPr>
          </a:p>
          <a:p>
            <a:pPr algn="just">
              <a:lnSpc>
                <a:spcPts val="3499"/>
              </a:lnSpc>
            </a:pPr>
            <a:endParaRPr lang="en-US" sz="2499">
              <a:solidFill>
                <a:srgbClr val="545454"/>
              </a:solidFill>
              <a:latin typeface="Roboto"/>
            </a:endParaRPr>
          </a:p>
        </p:txBody>
      </p:sp>
      <p:sp>
        <p:nvSpPr>
          <p:cNvPr id="4" name="Freeform 4"/>
          <p:cNvSpPr/>
          <p:nvPr/>
        </p:nvSpPr>
        <p:spPr>
          <a:xfrm>
            <a:off x="2588937" y="4956448"/>
            <a:ext cx="9623387" cy="2339127"/>
          </a:xfrm>
          <a:custGeom>
            <a:avLst/>
            <a:gdLst/>
            <a:ahLst/>
            <a:cxnLst/>
            <a:rect l="l" t="t" r="r" b="b"/>
            <a:pathLst>
              <a:path w="9623387" h="2339127">
                <a:moveTo>
                  <a:pt x="0" y="0"/>
                </a:moveTo>
                <a:lnTo>
                  <a:pt x="9623387" y="0"/>
                </a:lnTo>
                <a:lnTo>
                  <a:pt x="9623387" y="2339127"/>
                </a:lnTo>
                <a:lnTo>
                  <a:pt x="0" y="2339127"/>
                </a:lnTo>
                <a:lnTo>
                  <a:pt x="0" y="0"/>
                </a:lnTo>
                <a:close/>
              </a:path>
            </a:pathLst>
          </a:custGeom>
          <a:blipFill>
            <a:blip r:embed="rId4"/>
            <a:stretch>
              <a:fillRect/>
            </a:stretch>
          </a:blipFill>
        </p:spPr>
        <p:txBody>
          <a:bodyPr/>
          <a:lstStyle/>
          <a:p>
            <a:endParaRPr lang="tr-TR"/>
          </a:p>
        </p:txBody>
      </p:sp>
      <p:sp>
        <p:nvSpPr>
          <p:cNvPr id="5" name="TextBox 5"/>
          <p:cNvSpPr txBox="1"/>
          <p:nvPr/>
        </p:nvSpPr>
        <p:spPr>
          <a:xfrm>
            <a:off x="1028700" y="754162"/>
            <a:ext cx="12743862"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Roboto Bold"/>
              </a:rPr>
              <a:t>Random Forest Algoritması</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a:off x="15757192" y="1735960"/>
            <a:ext cx="2205730" cy="798487"/>
          </a:xfrm>
          <a:custGeom>
            <a:avLst/>
            <a:gdLst/>
            <a:ahLst/>
            <a:cxnLst/>
            <a:rect l="l" t="t" r="r" b="b"/>
            <a:pathLst>
              <a:path w="2205730" h="798487">
                <a:moveTo>
                  <a:pt x="0" y="0"/>
                </a:moveTo>
                <a:lnTo>
                  <a:pt x="2205729" y="0"/>
                </a:lnTo>
                <a:lnTo>
                  <a:pt x="2205729" y="798488"/>
                </a:lnTo>
                <a:lnTo>
                  <a:pt x="0" y="798488"/>
                </a:lnTo>
                <a:lnTo>
                  <a:pt x="0" y="0"/>
                </a:lnTo>
                <a:close/>
              </a:path>
            </a:pathLst>
          </a:custGeom>
          <a:blipFill>
            <a:blip r:embed="rId2">
              <a:extLst>
                <a:ext uri="{96DAC541-7B7A-43D3-8B79-37D633B846F1}">
                  <asvg:svgBlip xmlns:asvg="http://schemas.microsoft.com/office/drawing/2016/SVG/main" r:embed="rId3"/>
                </a:ext>
              </a:extLst>
            </a:blip>
            <a:stretch>
              <a:fillRect t="-179735"/>
            </a:stretch>
          </a:blipFill>
        </p:spPr>
        <p:txBody>
          <a:bodyPr/>
          <a:lstStyle/>
          <a:p>
            <a:endParaRPr lang="tr-TR"/>
          </a:p>
        </p:txBody>
      </p:sp>
      <p:sp>
        <p:nvSpPr>
          <p:cNvPr id="3" name="TextBox 3"/>
          <p:cNvSpPr txBox="1"/>
          <p:nvPr/>
        </p:nvSpPr>
        <p:spPr>
          <a:xfrm>
            <a:off x="1028700" y="2087579"/>
            <a:ext cx="14889128" cy="4803775"/>
          </a:xfrm>
          <a:prstGeom prst="rect">
            <a:avLst/>
          </a:prstGeom>
        </p:spPr>
        <p:txBody>
          <a:bodyPr lIns="0" tIns="0" rIns="0" bIns="0" rtlCol="0" anchor="t">
            <a:spAutoFit/>
          </a:bodyPr>
          <a:lstStyle/>
          <a:p>
            <a:pPr algn="just">
              <a:lnSpc>
                <a:spcPts val="3499"/>
              </a:lnSpc>
            </a:pPr>
            <a:endParaRPr/>
          </a:p>
          <a:p>
            <a:pPr algn="just">
              <a:lnSpc>
                <a:spcPts val="3499"/>
              </a:lnSpc>
            </a:pPr>
            <a:r>
              <a:rPr lang="en-US" sz="2499">
                <a:solidFill>
                  <a:srgbClr val="545454"/>
                </a:solidFill>
                <a:latin typeface="Roboto"/>
              </a:rPr>
              <a:t>Burada doğruluk oranı(accuracy) çok yüksek çıkmıştır, diğer sınıflandırma yöntemlerine göre daha yüksek olması beklendiği gibidir. Ayrılan %20’lik test datasını neredeyse birebir tahmin edebilmektedir.</a:t>
            </a:r>
          </a:p>
          <a:p>
            <a:pPr algn="just">
              <a:lnSpc>
                <a:spcPts val="3499"/>
              </a:lnSpc>
            </a:pPr>
            <a:endParaRPr lang="en-US" sz="2499">
              <a:solidFill>
                <a:srgbClr val="545454"/>
              </a:solidFill>
              <a:latin typeface="Roboto"/>
            </a:endParaRPr>
          </a:p>
          <a:p>
            <a:pPr algn="just">
              <a:lnSpc>
                <a:spcPts val="3499"/>
              </a:lnSpc>
            </a:pPr>
            <a:r>
              <a:rPr lang="en-US" sz="2499">
                <a:solidFill>
                  <a:srgbClr val="545454"/>
                </a:solidFill>
                <a:latin typeface="Roboto Bold"/>
              </a:rPr>
              <a:t>Optimal “n_estimators” değeri nasıl seçilir?</a:t>
            </a:r>
          </a:p>
          <a:p>
            <a:pPr algn="just">
              <a:lnSpc>
                <a:spcPts val="3499"/>
              </a:lnSpc>
            </a:pPr>
            <a:endParaRPr lang="en-US" sz="2499">
              <a:solidFill>
                <a:srgbClr val="545454"/>
              </a:solidFill>
              <a:latin typeface="Roboto Bold"/>
            </a:endParaRPr>
          </a:p>
          <a:p>
            <a:pPr algn="just">
              <a:lnSpc>
                <a:spcPts val="3499"/>
              </a:lnSpc>
            </a:pPr>
            <a:r>
              <a:rPr lang="en-US" sz="2499">
                <a:solidFill>
                  <a:srgbClr val="545454"/>
                </a:solidFill>
                <a:latin typeface="Roboto"/>
              </a:rPr>
              <a:t>Tahminci yani “ağaç” sayısı belirlenirken belirli tahminci sayısı – doğruluk oranı eşleştirmeleri yapılıp karar verilebilir.Bir tahminci-doğruluk oranı grafiği bu konuda pratiklik kazandırır. </a:t>
            </a:r>
          </a:p>
          <a:p>
            <a:pPr algn="just">
              <a:lnSpc>
                <a:spcPts val="3499"/>
              </a:lnSpc>
            </a:pPr>
            <a:endParaRPr lang="en-US" sz="2499">
              <a:solidFill>
                <a:srgbClr val="545454"/>
              </a:solidFill>
              <a:latin typeface="Roboto"/>
            </a:endParaRPr>
          </a:p>
          <a:p>
            <a:pPr algn="just">
              <a:lnSpc>
                <a:spcPts val="3499"/>
              </a:lnSpc>
            </a:pPr>
            <a:endParaRPr lang="en-US" sz="2499">
              <a:solidFill>
                <a:srgbClr val="545454"/>
              </a:solidFill>
              <a:latin typeface="Roboto"/>
            </a:endParaRPr>
          </a:p>
          <a:p>
            <a:pPr algn="just">
              <a:lnSpc>
                <a:spcPts val="3499"/>
              </a:lnSpc>
            </a:pPr>
            <a:endParaRPr lang="en-US" sz="2499">
              <a:solidFill>
                <a:srgbClr val="545454"/>
              </a:solidFill>
              <a:latin typeface="Roboto"/>
            </a:endParaRPr>
          </a:p>
        </p:txBody>
      </p:sp>
      <p:sp>
        <p:nvSpPr>
          <p:cNvPr id="4" name="Freeform 4"/>
          <p:cNvSpPr/>
          <p:nvPr/>
        </p:nvSpPr>
        <p:spPr>
          <a:xfrm>
            <a:off x="2805333" y="6041669"/>
            <a:ext cx="11335862" cy="3027719"/>
          </a:xfrm>
          <a:custGeom>
            <a:avLst/>
            <a:gdLst/>
            <a:ahLst/>
            <a:cxnLst/>
            <a:rect l="l" t="t" r="r" b="b"/>
            <a:pathLst>
              <a:path w="11335862" h="3027719">
                <a:moveTo>
                  <a:pt x="0" y="0"/>
                </a:moveTo>
                <a:lnTo>
                  <a:pt x="11335862" y="0"/>
                </a:lnTo>
                <a:lnTo>
                  <a:pt x="11335862" y="3027719"/>
                </a:lnTo>
                <a:lnTo>
                  <a:pt x="0" y="3027719"/>
                </a:lnTo>
                <a:lnTo>
                  <a:pt x="0" y="0"/>
                </a:lnTo>
                <a:close/>
              </a:path>
            </a:pathLst>
          </a:custGeom>
          <a:blipFill>
            <a:blip r:embed="rId4"/>
            <a:stretch>
              <a:fillRect/>
            </a:stretch>
          </a:blipFill>
        </p:spPr>
        <p:txBody>
          <a:bodyPr/>
          <a:lstStyle/>
          <a:p>
            <a:endParaRPr lang="tr-TR"/>
          </a:p>
        </p:txBody>
      </p:sp>
      <p:sp>
        <p:nvSpPr>
          <p:cNvPr id="5" name="TextBox 5"/>
          <p:cNvSpPr txBox="1"/>
          <p:nvPr/>
        </p:nvSpPr>
        <p:spPr>
          <a:xfrm>
            <a:off x="1028700" y="754162"/>
            <a:ext cx="12743862"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Roboto Bold"/>
              </a:rPr>
              <a:t>Random Forest Algoritması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flipV="1">
            <a:off x="547783" y="-547783"/>
            <a:ext cx="3019234" cy="4114800"/>
          </a:xfrm>
          <a:custGeom>
            <a:avLst/>
            <a:gdLst/>
            <a:ahLst/>
            <a:cxnLst/>
            <a:rect l="l" t="t" r="r" b="b"/>
            <a:pathLst>
              <a:path w="3019234" h="4114800">
                <a:moveTo>
                  <a:pt x="0" y="4114800"/>
                </a:moveTo>
                <a:lnTo>
                  <a:pt x="3019234" y="4114800"/>
                </a:lnTo>
                <a:lnTo>
                  <a:pt x="301923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rot="7606627" flipV="1">
            <a:off x="12885394" y="8381877"/>
            <a:ext cx="3019234" cy="4114800"/>
          </a:xfrm>
          <a:custGeom>
            <a:avLst/>
            <a:gdLst/>
            <a:ahLst/>
            <a:cxnLst/>
            <a:rect l="l" t="t" r="r" b="b"/>
            <a:pathLst>
              <a:path w="3019234" h="4114800">
                <a:moveTo>
                  <a:pt x="0" y="4114800"/>
                </a:moveTo>
                <a:lnTo>
                  <a:pt x="3019235" y="4114800"/>
                </a:lnTo>
                <a:lnTo>
                  <a:pt x="3019235"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a:off x="15053570" y="1028700"/>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5" name="Freeform 5"/>
          <p:cNvSpPr/>
          <p:nvPr/>
        </p:nvSpPr>
        <p:spPr>
          <a:xfrm>
            <a:off x="1028700" y="3357854"/>
            <a:ext cx="10445366" cy="4235750"/>
          </a:xfrm>
          <a:custGeom>
            <a:avLst/>
            <a:gdLst/>
            <a:ahLst/>
            <a:cxnLst/>
            <a:rect l="l" t="t" r="r" b="b"/>
            <a:pathLst>
              <a:path w="10445366" h="4235750">
                <a:moveTo>
                  <a:pt x="0" y="0"/>
                </a:moveTo>
                <a:lnTo>
                  <a:pt x="10445366" y="0"/>
                </a:lnTo>
                <a:lnTo>
                  <a:pt x="10445366" y="4235750"/>
                </a:lnTo>
                <a:lnTo>
                  <a:pt x="0" y="4235750"/>
                </a:lnTo>
                <a:lnTo>
                  <a:pt x="0" y="0"/>
                </a:lnTo>
                <a:close/>
              </a:path>
            </a:pathLst>
          </a:custGeom>
          <a:blipFill>
            <a:blip r:embed="rId6"/>
            <a:stretch>
              <a:fillRect l="-3427" t="-5071" r="-7901" b="-73253"/>
            </a:stretch>
          </a:blipFill>
        </p:spPr>
        <p:txBody>
          <a:bodyPr/>
          <a:lstStyle/>
          <a:p>
            <a:endParaRPr lang="tr-TR"/>
          </a:p>
        </p:txBody>
      </p:sp>
      <p:sp>
        <p:nvSpPr>
          <p:cNvPr id="6" name="Freeform 6"/>
          <p:cNvSpPr/>
          <p:nvPr/>
        </p:nvSpPr>
        <p:spPr>
          <a:xfrm>
            <a:off x="11843281" y="3357854"/>
            <a:ext cx="5970301" cy="4235750"/>
          </a:xfrm>
          <a:custGeom>
            <a:avLst/>
            <a:gdLst/>
            <a:ahLst/>
            <a:cxnLst/>
            <a:rect l="l" t="t" r="r" b="b"/>
            <a:pathLst>
              <a:path w="5970301" h="4235750">
                <a:moveTo>
                  <a:pt x="0" y="0"/>
                </a:moveTo>
                <a:lnTo>
                  <a:pt x="5970301" y="0"/>
                </a:lnTo>
                <a:lnTo>
                  <a:pt x="5970301" y="4235750"/>
                </a:lnTo>
                <a:lnTo>
                  <a:pt x="0" y="4235750"/>
                </a:lnTo>
                <a:lnTo>
                  <a:pt x="0" y="0"/>
                </a:lnTo>
                <a:close/>
              </a:path>
            </a:pathLst>
          </a:custGeom>
          <a:blipFill>
            <a:blip r:embed="rId7"/>
            <a:stretch>
              <a:fillRect l="-2576" r="-159449"/>
            </a:stretch>
          </a:blipFill>
        </p:spPr>
        <p:txBody>
          <a:bodyPr/>
          <a:lstStyle/>
          <a:p>
            <a:endParaRPr lang="tr-TR"/>
          </a:p>
        </p:txBody>
      </p:sp>
      <p:sp>
        <p:nvSpPr>
          <p:cNvPr id="7" name="TextBox 7"/>
          <p:cNvSpPr txBox="1"/>
          <p:nvPr/>
        </p:nvSpPr>
        <p:spPr>
          <a:xfrm>
            <a:off x="4114800" y="1722412"/>
            <a:ext cx="3410823" cy="863600"/>
          </a:xfrm>
          <a:prstGeom prst="rect">
            <a:avLst/>
          </a:prstGeom>
        </p:spPr>
        <p:txBody>
          <a:bodyPr lIns="0" tIns="0" rIns="0" bIns="0" rtlCol="0" anchor="t">
            <a:spAutoFit/>
          </a:bodyPr>
          <a:lstStyle/>
          <a:p>
            <a:pPr>
              <a:lnSpc>
                <a:spcPts val="7000"/>
              </a:lnSpc>
            </a:pPr>
            <a:r>
              <a:rPr lang="en-US" sz="5000">
                <a:solidFill>
                  <a:srgbClr val="000000"/>
                </a:solidFill>
                <a:latin typeface="Roboto Bold"/>
              </a:rPr>
              <a:t>Veri Analizi</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a:off x="15757192" y="1735960"/>
            <a:ext cx="2205730" cy="798487"/>
          </a:xfrm>
          <a:custGeom>
            <a:avLst/>
            <a:gdLst/>
            <a:ahLst/>
            <a:cxnLst/>
            <a:rect l="l" t="t" r="r" b="b"/>
            <a:pathLst>
              <a:path w="2205730" h="798487">
                <a:moveTo>
                  <a:pt x="0" y="0"/>
                </a:moveTo>
                <a:lnTo>
                  <a:pt x="2205729" y="0"/>
                </a:lnTo>
                <a:lnTo>
                  <a:pt x="2205729" y="798488"/>
                </a:lnTo>
                <a:lnTo>
                  <a:pt x="0" y="798488"/>
                </a:lnTo>
                <a:lnTo>
                  <a:pt x="0" y="0"/>
                </a:lnTo>
                <a:close/>
              </a:path>
            </a:pathLst>
          </a:custGeom>
          <a:blipFill>
            <a:blip r:embed="rId2">
              <a:extLst>
                <a:ext uri="{96DAC541-7B7A-43D3-8B79-37D633B846F1}">
                  <asvg:svgBlip xmlns:asvg="http://schemas.microsoft.com/office/drawing/2016/SVG/main" r:embed="rId3"/>
                </a:ext>
              </a:extLst>
            </a:blip>
            <a:stretch>
              <a:fillRect t="-179735"/>
            </a:stretch>
          </a:blipFill>
        </p:spPr>
        <p:txBody>
          <a:bodyPr/>
          <a:lstStyle/>
          <a:p>
            <a:endParaRPr lang="tr-TR"/>
          </a:p>
        </p:txBody>
      </p:sp>
      <p:sp>
        <p:nvSpPr>
          <p:cNvPr id="3" name="Freeform 3"/>
          <p:cNvSpPr/>
          <p:nvPr/>
        </p:nvSpPr>
        <p:spPr>
          <a:xfrm>
            <a:off x="3579454" y="1999329"/>
            <a:ext cx="7642353" cy="4528482"/>
          </a:xfrm>
          <a:custGeom>
            <a:avLst/>
            <a:gdLst/>
            <a:ahLst/>
            <a:cxnLst/>
            <a:rect l="l" t="t" r="r" b="b"/>
            <a:pathLst>
              <a:path w="7642353" h="4528482">
                <a:moveTo>
                  <a:pt x="0" y="0"/>
                </a:moveTo>
                <a:lnTo>
                  <a:pt x="7642353" y="0"/>
                </a:lnTo>
                <a:lnTo>
                  <a:pt x="7642353" y="4528483"/>
                </a:lnTo>
                <a:lnTo>
                  <a:pt x="0" y="4528483"/>
                </a:lnTo>
                <a:lnTo>
                  <a:pt x="0" y="0"/>
                </a:lnTo>
                <a:close/>
              </a:path>
            </a:pathLst>
          </a:custGeom>
          <a:blipFill>
            <a:blip r:embed="rId4"/>
            <a:stretch>
              <a:fillRect/>
            </a:stretch>
          </a:blipFill>
        </p:spPr>
        <p:txBody>
          <a:bodyPr/>
          <a:lstStyle/>
          <a:p>
            <a:endParaRPr lang="tr-TR"/>
          </a:p>
        </p:txBody>
      </p:sp>
      <p:sp>
        <p:nvSpPr>
          <p:cNvPr id="4" name="TextBox 4"/>
          <p:cNvSpPr txBox="1"/>
          <p:nvPr/>
        </p:nvSpPr>
        <p:spPr>
          <a:xfrm>
            <a:off x="1028700" y="754162"/>
            <a:ext cx="12743862"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Roboto Bold"/>
              </a:rPr>
              <a:t>Random Forest Algoritması </a:t>
            </a:r>
          </a:p>
        </p:txBody>
      </p:sp>
      <p:sp>
        <p:nvSpPr>
          <p:cNvPr id="5" name="TextBox 5"/>
          <p:cNvSpPr txBox="1"/>
          <p:nvPr/>
        </p:nvSpPr>
        <p:spPr>
          <a:xfrm>
            <a:off x="1028700" y="7223844"/>
            <a:ext cx="15432113" cy="1736725"/>
          </a:xfrm>
          <a:prstGeom prst="rect">
            <a:avLst/>
          </a:prstGeom>
        </p:spPr>
        <p:txBody>
          <a:bodyPr lIns="0" tIns="0" rIns="0" bIns="0" rtlCol="0" anchor="t">
            <a:spAutoFit/>
          </a:bodyPr>
          <a:lstStyle/>
          <a:p>
            <a:pPr marL="0" lvl="0" indent="0" algn="just">
              <a:lnSpc>
                <a:spcPts val="3499"/>
              </a:lnSpc>
              <a:spcBef>
                <a:spcPct val="0"/>
              </a:spcBef>
            </a:pPr>
            <a:r>
              <a:rPr lang="en-US" sz="2499" u="none" strike="noStrike">
                <a:solidFill>
                  <a:srgbClr val="545454"/>
                </a:solidFill>
                <a:latin typeface="Roboto"/>
              </a:rPr>
              <a:t>Grafikteki kırmızı nokta doğruluk değerinin 0.995 olmadan hemen önceki tahminci sayısına karşılık gelen kısmı gösterir. Görüldüğü gibi ağaç sayısı 46’dan büyük olduğunda tahminci sayısı maksimum doğruluk değerine göre optimal olacaktır. Tahminci sayısını daha çok artırmaya gerek olmayabilir. </a:t>
            </a:r>
          </a:p>
          <a:p>
            <a:pPr marL="0" lvl="0" indent="0" algn="just">
              <a:lnSpc>
                <a:spcPts val="3499"/>
              </a:lnSpc>
              <a:spcBef>
                <a:spcPct val="0"/>
              </a:spcBef>
            </a:pPr>
            <a:endParaRPr lang="en-US" sz="2499" u="none" strike="noStrike">
              <a:solidFill>
                <a:srgbClr val="545454"/>
              </a:solidFill>
              <a:latin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a:off x="15757192" y="1735960"/>
            <a:ext cx="2205730" cy="798487"/>
          </a:xfrm>
          <a:custGeom>
            <a:avLst/>
            <a:gdLst/>
            <a:ahLst/>
            <a:cxnLst/>
            <a:rect l="l" t="t" r="r" b="b"/>
            <a:pathLst>
              <a:path w="2205730" h="798487">
                <a:moveTo>
                  <a:pt x="0" y="0"/>
                </a:moveTo>
                <a:lnTo>
                  <a:pt x="2205729" y="0"/>
                </a:lnTo>
                <a:lnTo>
                  <a:pt x="2205729" y="798488"/>
                </a:lnTo>
                <a:lnTo>
                  <a:pt x="0" y="798488"/>
                </a:lnTo>
                <a:lnTo>
                  <a:pt x="0" y="0"/>
                </a:lnTo>
                <a:close/>
              </a:path>
            </a:pathLst>
          </a:custGeom>
          <a:blipFill>
            <a:blip r:embed="rId2">
              <a:extLst>
                <a:ext uri="{96DAC541-7B7A-43D3-8B79-37D633B846F1}">
                  <asvg:svgBlip xmlns:asvg="http://schemas.microsoft.com/office/drawing/2016/SVG/main" r:embed="rId3"/>
                </a:ext>
              </a:extLst>
            </a:blip>
            <a:stretch>
              <a:fillRect t="-179735"/>
            </a:stretch>
          </a:blipFill>
        </p:spPr>
        <p:txBody>
          <a:bodyPr/>
          <a:lstStyle/>
          <a:p>
            <a:endParaRPr lang="tr-TR"/>
          </a:p>
        </p:txBody>
      </p:sp>
      <p:sp>
        <p:nvSpPr>
          <p:cNvPr id="3" name="Freeform 3"/>
          <p:cNvSpPr/>
          <p:nvPr/>
        </p:nvSpPr>
        <p:spPr>
          <a:xfrm>
            <a:off x="2254233" y="2747763"/>
            <a:ext cx="10292795" cy="2395737"/>
          </a:xfrm>
          <a:custGeom>
            <a:avLst/>
            <a:gdLst/>
            <a:ahLst/>
            <a:cxnLst/>
            <a:rect l="l" t="t" r="r" b="b"/>
            <a:pathLst>
              <a:path w="10292795" h="2395737">
                <a:moveTo>
                  <a:pt x="0" y="0"/>
                </a:moveTo>
                <a:lnTo>
                  <a:pt x="10292795" y="0"/>
                </a:lnTo>
                <a:lnTo>
                  <a:pt x="10292795" y="2395737"/>
                </a:lnTo>
                <a:lnTo>
                  <a:pt x="0" y="2395737"/>
                </a:lnTo>
                <a:lnTo>
                  <a:pt x="0" y="0"/>
                </a:lnTo>
                <a:close/>
              </a:path>
            </a:pathLst>
          </a:custGeom>
          <a:blipFill>
            <a:blip r:embed="rId4"/>
            <a:stretch>
              <a:fillRect/>
            </a:stretch>
          </a:blipFill>
        </p:spPr>
        <p:txBody>
          <a:bodyPr/>
          <a:lstStyle/>
          <a:p>
            <a:endParaRPr lang="tr-TR"/>
          </a:p>
        </p:txBody>
      </p:sp>
      <p:sp>
        <p:nvSpPr>
          <p:cNvPr id="4" name="TextBox 4"/>
          <p:cNvSpPr txBox="1"/>
          <p:nvPr/>
        </p:nvSpPr>
        <p:spPr>
          <a:xfrm>
            <a:off x="1028700" y="754162"/>
            <a:ext cx="12743862"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Roboto Bold"/>
              </a:rPr>
              <a:t>Random Forest Algoritması </a:t>
            </a:r>
          </a:p>
        </p:txBody>
      </p:sp>
      <p:sp>
        <p:nvSpPr>
          <p:cNvPr id="5" name="TextBox 5"/>
          <p:cNvSpPr txBox="1"/>
          <p:nvPr/>
        </p:nvSpPr>
        <p:spPr>
          <a:xfrm>
            <a:off x="2254233" y="5851159"/>
            <a:ext cx="15432113" cy="1298575"/>
          </a:xfrm>
          <a:prstGeom prst="rect">
            <a:avLst/>
          </a:prstGeom>
        </p:spPr>
        <p:txBody>
          <a:bodyPr lIns="0" tIns="0" rIns="0" bIns="0" rtlCol="0" anchor="t">
            <a:spAutoFit/>
          </a:bodyPr>
          <a:lstStyle/>
          <a:p>
            <a:pPr algn="just">
              <a:lnSpc>
                <a:spcPts val="3499"/>
              </a:lnSpc>
            </a:pPr>
            <a:r>
              <a:rPr lang="en-US" sz="2499">
                <a:solidFill>
                  <a:srgbClr val="545454"/>
                </a:solidFill>
                <a:latin typeface="Roboto"/>
              </a:rPr>
              <a:t>Confusion matrix burada oluşturulacaktır.</a:t>
            </a:r>
          </a:p>
          <a:p>
            <a:pPr algn="just">
              <a:lnSpc>
                <a:spcPts val="3499"/>
              </a:lnSpc>
            </a:pPr>
            <a:endParaRPr lang="en-US" sz="2499">
              <a:solidFill>
                <a:srgbClr val="545454"/>
              </a:solidFill>
              <a:latin typeface="Roboto"/>
            </a:endParaRPr>
          </a:p>
          <a:p>
            <a:pPr marL="0" lvl="0" indent="0" algn="just">
              <a:lnSpc>
                <a:spcPts val="3499"/>
              </a:lnSpc>
              <a:spcBef>
                <a:spcPct val="0"/>
              </a:spcBef>
            </a:pPr>
            <a:endParaRPr lang="en-US" sz="2499">
              <a:solidFill>
                <a:srgbClr val="545454"/>
              </a:solidFill>
              <a:latin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a:off x="15757192" y="1735960"/>
            <a:ext cx="2205730" cy="798487"/>
          </a:xfrm>
          <a:custGeom>
            <a:avLst/>
            <a:gdLst/>
            <a:ahLst/>
            <a:cxnLst/>
            <a:rect l="l" t="t" r="r" b="b"/>
            <a:pathLst>
              <a:path w="2205730" h="798487">
                <a:moveTo>
                  <a:pt x="0" y="0"/>
                </a:moveTo>
                <a:lnTo>
                  <a:pt x="2205729" y="0"/>
                </a:lnTo>
                <a:lnTo>
                  <a:pt x="2205729" y="798488"/>
                </a:lnTo>
                <a:lnTo>
                  <a:pt x="0" y="798488"/>
                </a:lnTo>
                <a:lnTo>
                  <a:pt x="0" y="0"/>
                </a:lnTo>
                <a:close/>
              </a:path>
            </a:pathLst>
          </a:custGeom>
          <a:blipFill>
            <a:blip r:embed="rId2">
              <a:extLst>
                <a:ext uri="{96DAC541-7B7A-43D3-8B79-37D633B846F1}">
                  <asvg:svgBlip xmlns:asvg="http://schemas.microsoft.com/office/drawing/2016/SVG/main" r:embed="rId3"/>
                </a:ext>
              </a:extLst>
            </a:blip>
            <a:stretch>
              <a:fillRect t="-179735"/>
            </a:stretch>
          </a:blipFill>
        </p:spPr>
        <p:txBody>
          <a:bodyPr/>
          <a:lstStyle/>
          <a:p>
            <a:endParaRPr lang="tr-TR"/>
          </a:p>
        </p:txBody>
      </p:sp>
      <p:sp>
        <p:nvSpPr>
          <p:cNvPr id="3" name="Freeform 3"/>
          <p:cNvSpPr/>
          <p:nvPr/>
        </p:nvSpPr>
        <p:spPr>
          <a:xfrm>
            <a:off x="5014205" y="2135204"/>
            <a:ext cx="6048337" cy="5038867"/>
          </a:xfrm>
          <a:custGeom>
            <a:avLst/>
            <a:gdLst/>
            <a:ahLst/>
            <a:cxnLst/>
            <a:rect l="l" t="t" r="r" b="b"/>
            <a:pathLst>
              <a:path w="6048337" h="5038867">
                <a:moveTo>
                  <a:pt x="0" y="0"/>
                </a:moveTo>
                <a:lnTo>
                  <a:pt x="6048337" y="0"/>
                </a:lnTo>
                <a:lnTo>
                  <a:pt x="6048337" y="5038867"/>
                </a:lnTo>
                <a:lnTo>
                  <a:pt x="0" y="5038867"/>
                </a:lnTo>
                <a:lnTo>
                  <a:pt x="0" y="0"/>
                </a:lnTo>
                <a:close/>
              </a:path>
            </a:pathLst>
          </a:custGeom>
          <a:blipFill>
            <a:blip r:embed="rId4"/>
            <a:stretch>
              <a:fillRect/>
            </a:stretch>
          </a:blipFill>
        </p:spPr>
        <p:txBody>
          <a:bodyPr/>
          <a:lstStyle/>
          <a:p>
            <a:endParaRPr lang="tr-TR"/>
          </a:p>
        </p:txBody>
      </p:sp>
      <p:sp>
        <p:nvSpPr>
          <p:cNvPr id="4" name="TextBox 4"/>
          <p:cNvSpPr txBox="1"/>
          <p:nvPr/>
        </p:nvSpPr>
        <p:spPr>
          <a:xfrm>
            <a:off x="1028700" y="754162"/>
            <a:ext cx="12743862"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000000"/>
                </a:solidFill>
                <a:latin typeface="Roboto Bold"/>
              </a:rPr>
              <a:t>Random Forest Algoritması </a:t>
            </a:r>
          </a:p>
        </p:txBody>
      </p:sp>
      <p:sp>
        <p:nvSpPr>
          <p:cNvPr id="5" name="TextBox 5"/>
          <p:cNvSpPr txBox="1"/>
          <p:nvPr/>
        </p:nvSpPr>
        <p:spPr>
          <a:xfrm>
            <a:off x="730887" y="7640796"/>
            <a:ext cx="15432113" cy="1298575"/>
          </a:xfrm>
          <a:prstGeom prst="rect">
            <a:avLst/>
          </a:prstGeom>
        </p:spPr>
        <p:txBody>
          <a:bodyPr lIns="0" tIns="0" rIns="0" bIns="0" rtlCol="0" anchor="t">
            <a:spAutoFit/>
          </a:bodyPr>
          <a:lstStyle/>
          <a:p>
            <a:pPr algn="just">
              <a:lnSpc>
                <a:spcPts val="3499"/>
              </a:lnSpc>
            </a:pPr>
            <a:r>
              <a:rPr lang="en-US" sz="2499">
                <a:solidFill>
                  <a:srgbClr val="545454"/>
                </a:solidFill>
                <a:latin typeface="Roboto"/>
              </a:rPr>
              <a:t>Sınıf değeri gerçekte “0” olup “2” olarak tahmin edilen tek bir değer vardır.Karar ağacındaki gerçekte “2” olup “1” tahmin edilen gözlemin tahmini burada doğru yapılmıştır.</a:t>
            </a:r>
          </a:p>
          <a:p>
            <a:pPr marL="0" lvl="0" indent="0" algn="just">
              <a:lnSpc>
                <a:spcPts val="3499"/>
              </a:lnSpc>
              <a:spcBef>
                <a:spcPct val="0"/>
              </a:spcBef>
            </a:pPr>
            <a:endParaRPr lang="en-US" sz="2499">
              <a:solidFill>
                <a:srgbClr val="545454"/>
              </a:solidFill>
              <a:latin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a:off x="2911769" y="3495554"/>
            <a:ext cx="12464463" cy="1647946"/>
          </a:xfrm>
          <a:custGeom>
            <a:avLst/>
            <a:gdLst/>
            <a:ahLst/>
            <a:cxnLst/>
            <a:rect l="l" t="t" r="r" b="b"/>
            <a:pathLst>
              <a:path w="12464463" h="1647946">
                <a:moveTo>
                  <a:pt x="0" y="0"/>
                </a:moveTo>
                <a:lnTo>
                  <a:pt x="12464462" y="0"/>
                </a:lnTo>
                <a:lnTo>
                  <a:pt x="12464462" y="1647946"/>
                </a:lnTo>
                <a:lnTo>
                  <a:pt x="0" y="1647946"/>
                </a:lnTo>
                <a:lnTo>
                  <a:pt x="0" y="0"/>
                </a:lnTo>
                <a:close/>
              </a:path>
            </a:pathLst>
          </a:custGeom>
          <a:blipFill>
            <a:blip r:embed="rId2"/>
            <a:stretch>
              <a:fillRect/>
            </a:stretch>
          </a:blipFill>
        </p:spPr>
        <p:txBody>
          <a:bodyPr/>
          <a:lstStyle/>
          <a:p>
            <a:endParaRPr lang="tr-TR"/>
          </a:p>
        </p:txBody>
      </p:sp>
      <p:sp>
        <p:nvSpPr>
          <p:cNvPr id="3" name="Freeform 3"/>
          <p:cNvSpPr/>
          <p:nvPr/>
        </p:nvSpPr>
        <p:spPr>
          <a:xfrm>
            <a:off x="3928464" y="1336181"/>
            <a:ext cx="10431072" cy="1851893"/>
          </a:xfrm>
          <a:custGeom>
            <a:avLst/>
            <a:gdLst/>
            <a:ahLst/>
            <a:cxnLst/>
            <a:rect l="l" t="t" r="r" b="b"/>
            <a:pathLst>
              <a:path w="10431072" h="1851893">
                <a:moveTo>
                  <a:pt x="0" y="0"/>
                </a:moveTo>
                <a:lnTo>
                  <a:pt x="10431072" y="0"/>
                </a:lnTo>
                <a:lnTo>
                  <a:pt x="10431072" y="1851893"/>
                </a:lnTo>
                <a:lnTo>
                  <a:pt x="0" y="1851893"/>
                </a:lnTo>
                <a:lnTo>
                  <a:pt x="0" y="0"/>
                </a:lnTo>
                <a:close/>
              </a:path>
            </a:pathLst>
          </a:custGeom>
          <a:blipFill>
            <a:blip r:embed="rId3"/>
            <a:stretch>
              <a:fillRect/>
            </a:stretch>
          </a:blipFill>
        </p:spPr>
        <p:txBody>
          <a:bodyPr/>
          <a:lstStyle/>
          <a:p>
            <a:endParaRPr lang="tr-TR"/>
          </a:p>
        </p:txBody>
      </p:sp>
      <p:sp>
        <p:nvSpPr>
          <p:cNvPr id="4" name="Freeform 4"/>
          <p:cNvSpPr/>
          <p:nvPr/>
        </p:nvSpPr>
        <p:spPr>
          <a:xfrm>
            <a:off x="5319280" y="6349482"/>
            <a:ext cx="6731885" cy="3490607"/>
          </a:xfrm>
          <a:custGeom>
            <a:avLst/>
            <a:gdLst/>
            <a:ahLst/>
            <a:cxnLst/>
            <a:rect l="l" t="t" r="r" b="b"/>
            <a:pathLst>
              <a:path w="6731885" h="3490607">
                <a:moveTo>
                  <a:pt x="0" y="0"/>
                </a:moveTo>
                <a:lnTo>
                  <a:pt x="6731886" y="0"/>
                </a:lnTo>
                <a:lnTo>
                  <a:pt x="6731886" y="3490607"/>
                </a:lnTo>
                <a:lnTo>
                  <a:pt x="0" y="3490607"/>
                </a:lnTo>
                <a:lnTo>
                  <a:pt x="0" y="0"/>
                </a:lnTo>
                <a:close/>
              </a:path>
            </a:pathLst>
          </a:custGeom>
          <a:blipFill>
            <a:blip r:embed="rId4"/>
            <a:stretch>
              <a:fillRect l="-101159" t="-452462" r="-345234" b="-40276"/>
            </a:stretch>
          </a:blipFill>
        </p:spPr>
        <p:txBody>
          <a:bodyPr/>
          <a:lstStyle/>
          <a:p>
            <a:endParaRPr lang="tr-TR"/>
          </a:p>
        </p:txBody>
      </p:sp>
      <p:sp>
        <p:nvSpPr>
          <p:cNvPr id="5" name="TextBox 5"/>
          <p:cNvSpPr txBox="1"/>
          <p:nvPr/>
        </p:nvSpPr>
        <p:spPr>
          <a:xfrm>
            <a:off x="2438400" y="410210"/>
            <a:ext cx="11205925" cy="863600"/>
          </a:xfrm>
          <a:prstGeom prst="rect">
            <a:avLst/>
          </a:prstGeom>
        </p:spPr>
        <p:txBody>
          <a:bodyPr wrap="square" lIns="0" tIns="0" rIns="0" bIns="0" rtlCol="0" anchor="t">
            <a:spAutoFit/>
          </a:bodyPr>
          <a:lstStyle/>
          <a:p>
            <a:pPr algn="ctr">
              <a:lnSpc>
                <a:spcPts val="7000"/>
              </a:lnSpc>
            </a:pPr>
            <a:r>
              <a:rPr lang="en-US" sz="5000" dirty="0" err="1">
                <a:solidFill>
                  <a:srgbClr val="000000"/>
                </a:solidFill>
                <a:latin typeface="Roboto Bold"/>
              </a:rPr>
              <a:t>Başarı</a:t>
            </a:r>
            <a:r>
              <a:rPr lang="en-US" sz="5000" dirty="0">
                <a:solidFill>
                  <a:srgbClr val="000000"/>
                </a:solidFill>
                <a:latin typeface="Roboto Bold"/>
              </a:rPr>
              <a:t> </a:t>
            </a:r>
            <a:r>
              <a:rPr lang="en-US" sz="5000" dirty="0" err="1">
                <a:solidFill>
                  <a:srgbClr val="000000"/>
                </a:solidFill>
                <a:latin typeface="Roboto Bold"/>
              </a:rPr>
              <a:t>Skorlarının</a:t>
            </a:r>
            <a:r>
              <a:rPr lang="en-US" sz="5000" dirty="0">
                <a:solidFill>
                  <a:srgbClr val="000000"/>
                </a:solidFill>
                <a:latin typeface="Roboto Bold"/>
              </a:rPr>
              <a:t> </a:t>
            </a:r>
            <a:r>
              <a:rPr lang="en-US" sz="5000" dirty="0" err="1">
                <a:solidFill>
                  <a:srgbClr val="000000"/>
                </a:solidFill>
                <a:latin typeface="Roboto Bold"/>
              </a:rPr>
              <a:t>Karşılaştırılması</a:t>
            </a:r>
            <a:endParaRPr lang="en-US" sz="5000" dirty="0">
              <a:solidFill>
                <a:srgbClr val="000000"/>
              </a:solidFill>
              <a:latin typeface="Roboto Bo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flipH="1">
            <a:off x="-945218" y="7200900"/>
            <a:ext cx="3019234" cy="4114800"/>
          </a:xfrm>
          <a:custGeom>
            <a:avLst/>
            <a:gdLst/>
            <a:ahLst/>
            <a:cxnLst/>
            <a:rect l="l" t="t" r="r" b="b"/>
            <a:pathLst>
              <a:path w="3019234" h="4114800">
                <a:moveTo>
                  <a:pt x="3019234" y="0"/>
                </a:moveTo>
                <a:lnTo>
                  <a:pt x="0" y="0"/>
                </a:lnTo>
                <a:lnTo>
                  <a:pt x="0" y="4114800"/>
                </a:lnTo>
                <a:lnTo>
                  <a:pt x="3019234" y="4114800"/>
                </a:lnTo>
                <a:lnTo>
                  <a:pt x="301923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flipV="1">
            <a:off x="15268765" y="0"/>
            <a:ext cx="3019235" cy="4114800"/>
          </a:xfrm>
          <a:custGeom>
            <a:avLst/>
            <a:gdLst/>
            <a:ahLst/>
            <a:cxnLst/>
            <a:rect l="l" t="t" r="r" b="b"/>
            <a:pathLst>
              <a:path w="3019235" h="4114800">
                <a:moveTo>
                  <a:pt x="0" y="4114800"/>
                </a:moveTo>
                <a:lnTo>
                  <a:pt x="3019235" y="4114800"/>
                </a:lnTo>
                <a:lnTo>
                  <a:pt x="3019235"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a:off x="15053570" y="8459813"/>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5" name="Freeform 5"/>
          <p:cNvSpPr/>
          <p:nvPr/>
        </p:nvSpPr>
        <p:spPr>
          <a:xfrm>
            <a:off x="193757" y="230213"/>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6" name="TextBox 6"/>
          <p:cNvSpPr txBox="1"/>
          <p:nvPr/>
        </p:nvSpPr>
        <p:spPr>
          <a:xfrm>
            <a:off x="2074016" y="2510785"/>
            <a:ext cx="14082419" cy="3036580"/>
          </a:xfrm>
          <a:prstGeom prst="rect">
            <a:avLst/>
          </a:prstGeom>
        </p:spPr>
        <p:txBody>
          <a:bodyPr lIns="0" tIns="0" rIns="0" bIns="0" rtlCol="0" anchor="t">
            <a:spAutoFit/>
          </a:bodyPr>
          <a:lstStyle/>
          <a:p>
            <a:pPr algn="ctr">
              <a:lnSpc>
                <a:spcPts val="12179"/>
              </a:lnSpc>
            </a:pPr>
            <a:r>
              <a:rPr lang="en-US" sz="8699">
                <a:solidFill>
                  <a:srgbClr val="545454"/>
                </a:solidFill>
                <a:latin typeface="Roboto Bold"/>
              </a:rPr>
              <a:t>Dinlediğiniz için teşekkürler.</a:t>
            </a:r>
          </a:p>
        </p:txBody>
      </p:sp>
      <p:sp>
        <p:nvSpPr>
          <p:cNvPr id="7" name="TextBox 7"/>
          <p:cNvSpPr txBox="1"/>
          <p:nvPr/>
        </p:nvSpPr>
        <p:spPr>
          <a:xfrm>
            <a:off x="6987286" y="5922014"/>
            <a:ext cx="4615692" cy="3271548"/>
          </a:xfrm>
          <a:prstGeom prst="rect">
            <a:avLst/>
          </a:prstGeom>
        </p:spPr>
        <p:txBody>
          <a:bodyPr lIns="0" tIns="0" rIns="0" bIns="0" rtlCol="0" anchor="t">
            <a:spAutoFit/>
          </a:bodyPr>
          <a:lstStyle/>
          <a:p>
            <a:pPr algn="ctr">
              <a:lnSpc>
                <a:spcPts val="5219"/>
              </a:lnSpc>
            </a:pPr>
            <a:r>
              <a:rPr lang="en-US" sz="3728">
                <a:solidFill>
                  <a:srgbClr val="545454"/>
                </a:solidFill>
                <a:latin typeface="Abril Fatface"/>
              </a:rPr>
              <a:t>Berna Nur Çetinkaya</a:t>
            </a:r>
          </a:p>
          <a:p>
            <a:pPr algn="ctr">
              <a:lnSpc>
                <a:spcPts val="5219"/>
              </a:lnSpc>
            </a:pPr>
            <a:r>
              <a:rPr lang="en-US" sz="3728">
                <a:solidFill>
                  <a:srgbClr val="545454"/>
                </a:solidFill>
                <a:latin typeface="Abril Fatface"/>
              </a:rPr>
              <a:t>Fatma Erdem</a:t>
            </a:r>
          </a:p>
          <a:p>
            <a:pPr algn="ctr">
              <a:lnSpc>
                <a:spcPts val="5219"/>
              </a:lnSpc>
            </a:pPr>
            <a:r>
              <a:rPr lang="en-US" sz="3728">
                <a:solidFill>
                  <a:srgbClr val="545454"/>
                </a:solidFill>
                <a:latin typeface="Abril Fatface"/>
              </a:rPr>
              <a:t>Leyla Tunç</a:t>
            </a:r>
          </a:p>
          <a:p>
            <a:pPr algn="ctr">
              <a:lnSpc>
                <a:spcPts val="5219"/>
              </a:lnSpc>
            </a:pPr>
            <a:r>
              <a:rPr lang="en-US" sz="3728">
                <a:solidFill>
                  <a:srgbClr val="545454"/>
                </a:solidFill>
                <a:latin typeface="Abril Fatface"/>
              </a:rPr>
              <a:t>Umut Akgümüş</a:t>
            </a:r>
          </a:p>
          <a:p>
            <a:pPr algn="ctr">
              <a:lnSpc>
                <a:spcPts val="5219"/>
              </a:lnSpc>
            </a:pPr>
            <a:r>
              <a:rPr lang="en-US" sz="3728">
                <a:solidFill>
                  <a:srgbClr val="545454"/>
                </a:solidFill>
                <a:latin typeface="Abril Fatface"/>
              </a:rPr>
              <a:t>Tuğçe Yazıcı</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flipV="1">
            <a:off x="547783" y="-547783"/>
            <a:ext cx="3019234" cy="4114800"/>
          </a:xfrm>
          <a:custGeom>
            <a:avLst/>
            <a:gdLst/>
            <a:ahLst/>
            <a:cxnLst/>
            <a:rect l="l" t="t" r="r" b="b"/>
            <a:pathLst>
              <a:path w="3019234" h="4114800">
                <a:moveTo>
                  <a:pt x="0" y="4114800"/>
                </a:moveTo>
                <a:lnTo>
                  <a:pt x="3019234" y="4114800"/>
                </a:lnTo>
                <a:lnTo>
                  <a:pt x="301923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rot="7606627" flipV="1">
            <a:off x="12885394" y="8381877"/>
            <a:ext cx="3019234" cy="4114800"/>
          </a:xfrm>
          <a:custGeom>
            <a:avLst/>
            <a:gdLst/>
            <a:ahLst/>
            <a:cxnLst/>
            <a:rect l="l" t="t" r="r" b="b"/>
            <a:pathLst>
              <a:path w="3019234" h="4114800">
                <a:moveTo>
                  <a:pt x="0" y="4114800"/>
                </a:moveTo>
                <a:lnTo>
                  <a:pt x="3019235" y="4114800"/>
                </a:lnTo>
                <a:lnTo>
                  <a:pt x="3019235"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a:off x="15053570" y="1028700"/>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5" name="Freeform 5"/>
          <p:cNvSpPr/>
          <p:nvPr/>
        </p:nvSpPr>
        <p:spPr>
          <a:xfrm>
            <a:off x="2289824" y="2724354"/>
            <a:ext cx="13708351" cy="6944959"/>
          </a:xfrm>
          <a:custGeom>
            <a:avLst/>
            <a:gdLst/>
            <a:ahLst/>
            <a:cxnLst/>
            <a:rect l="l" t="t" r="r" b="b"/>
            <a:pathLst>
              <a:path w="13708351" h="6944959">
                <a:moveTo>
                  <a:pt x="0" y="0"/>
                </a:moveTo>
                <a:lnTo>
                  <a:pt x="13708352" y="0"/>
                </a:lnTo>
                <a:lnTo>
                  <a:pt x="13708352" y="6944959"/>
                </a:lnTo>
                <a:lnTo>
                  <a:pt x="0" y="6944959"/>
                </a:lnTo>
                <a:lnTo>
                  <a:pt x="0" y="0"/>
                </a:lnTo>
                <a:close/>
              </a:path>
            </a:pathLst>
          </a:custGeom>
          <a:blipFill>
            <a:blip r:embed="rId6"/>
            <a:stretch>
              <a:fillRect/>
            </a:stretch>
          </a:blipFill>
        </p:spPr>
        <p:txBody>
          <a:bodyPr/>
          <a:lstStyle/>
          <a:p>
            <a:endParaRPr lang="tr-TR"/>
          </a:p>
        </p:txBody>
      </p:sp>
      <p:sp>
        <p:nvSpPr>
          <p:cNvPr id="6" name="TextBox 6"/>
          <p:cNvSpPr txBox="1"/>
          <p:nvPr/>
        </p:nvSpPr>
        <p:spPr>
          <a:xfrm>
            <a:off x="4114800" y="1147228"/>
            <a:ext cx="3550782" cy="863600"/>
          </a:xfrm>
          <a:prstGeom prst="rect">
            <a:avLst/>
          </a:prstGeom>
        </p:spPr>
        <p:txBody>
          <a:bodyPr lIns="0" tIns="0" rIns="0" bIns="0" rtlCol="0" anchor="t">
            <a:spAutoFit/>
          </a:bodyPr>
          <a:lstStyle/>
          <a:p>
            <a:pPr>
              <a:lnSpc>
                <a:spcPts val="7000"/>
              </a:lnSpc>
            </a:pPr>
            <a:r>
              <a:rPr lang="en-US" sz="5000">
                <a:solidFill>
                  <a:srgbClr val="000000"/>
                </a:solidFill>
                <a:latin typeface="Roboto Bold"/>
              </a:rPr>
              <a:t>Veri Analizi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flipV="1">
            <a:off x="547783" y="-547783"/>
            <a:ext cx="3019234" cy="4114800"/>
          </a:xfrm>
          <a:custGeom>
            <a:avLst/>
            <a:gdLst/>
            <a:ahLst/>
            <a:cxnLst/>
            <a:rect l="l" t="t" r="r" b="b"/>
            <a:pathLst>
              <a:path w="3019234" h="4114800">
                <a:moveTo>
                  <a:pt x="0" y="4114800"/>
                </a:moveTo>
                <a:lnTo>
                  <a:pt x="3019234" y="4114800"/>
                </a:lnTo>
                <a:lnTo>
                  <a:pt x="301923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rot="7606627" flipV="1">
            <a:off x="12885394" y="8381877"/>
            <a:ext cx="3019234" cy="4114800"/>
          </a:xfrm>
          <a:custGeom>
            <a:avLst/>
            <a:gdLst/>
            <a:ahLst/>
            <a:cxnLst/>
            <a:rect l="l" t="t" r="r" b="b"/>
            <a:pathLst>
              <a:path w="3019234" h="4114800">
                <a:moveTo>
                  <a:pt x="0" y="4114800"/>
                </a:moveTo>
                <a:lnTo>
                  <a:pt x="3019235" y="4114800"/>
                </a:lnTo>
                <a:lnTo>
                  <a:pt x="3019235"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a:off x="15053570" y="1028700"/>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5" name="Freeform 5"/>
          <p:cNvSpPr/>
          <p:nvPr/>
        </p:nvSpPr>
        <p:spPr>
          <a:xfrm>
            <a:off x="3001923" y="2546347"/>
            <a:ext cx="12284154" cy="6778459"/>
          </a:xfrm>
          <a:custGeom>
            <a:avLst/>
            <a:gdLst/>
            <a:ahLst/>
            <a:cxnLst/>
            <a:rect l="l" t="t" r="r" b="b"/>
            <a:pathLst>
              <a:path w="12284154" h="6778459">
                <a:moveTo>
                  <a:pt x="0" y="0"/>
                </a:moveTo>
                <a:lnTo>
                  <a:pt x="12284154" y="0"/>
                </a:lnTo>
                <a:lnTo>
                  <a:pt x="12284154" y="6778459"/>
                </a:lnTo>
                <a:lnTo>
                  <a:pt x="0" y="6778459"/>
                </a:lnTo>
                <a:lnTo>
                  <a:pt x="0" y="0"/>
                </a:lnTo>
                <a:close/>
              </a:path>
            </a:pathLst>
          </a:custGeom>
          <a:blipFill>
            <a:blip r:embed="rId6"/>
            <a:stretch>
              <a:fillRect r="-44602"/>
            </a:stretch>
          </a:blipFill>
        </p:spPr>
        <p:txBody>
          <a:bodyPr/>
          <a:lstStyle/>
          <a:p>
            <a:endParaRPr lang="tr-TR"/>
          </a:p>
        </p:txBody>
      </p:sp>
      <p:sp>
        <p:nvSpPr>
          <p:cNvPr id="6" name="TextBox 6"/>
          <p:cNvSpPr txBox="1"/>
          <p:nvPr/>
        </p:nvSpPr>
        <p:spPr>
          <a:xfrm>
            <a:off x="4414514" y="646017"/>
            <a:ext cx="2919348" cy="863600"/>
          </a:xfrm>
          <a:prstGeom prst="rect">
            <a:avLst/>
          </a:prstGeom>
        </p:spPr>
        <p:txBody>
          <a:bodyPr lIns="0" tIns="0" rIns="0" bIns="0" rtlCol="0" anchor="t">
            <a:spAutoFit/>
          </a:bodyPr>
          <a:lstStyle/>
          <a:p>
            <a:pPr>
              <a:lnSpc>
                <a:spcPts val="7000"/>
              </a:lnSpc>
            </a:pPr>
            <a:r>
              <a:rPr lang="en-US" sz="5000">
                <a:solidFill>
                  <a:srgbClr val="000000"/>
                </a:solidFill>
                <a:latin typeface="Roboto Bold"/>
              </a:rPr>
              <a:t>Grafikler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flipV="1">
            <a:off x="547783" y="-547783"/>
            <a:ext cx="3019234" cy="4114800"/>
          </a:xfrm>
          <a:custGeom>
            <a:avLst/>
            <a:gdLst/>
            <a:ahLst/>
            <a:cxnLst/>
            <a:rect l="l" t="t" r="r" b="b"/>
            <a:pathLst>
              <a:path w="3019234" h="4114800">
                <a:moveTo>
                  <a:pt x="0" y="4114800"/>
                </a:moveTo>
                <a:lnTo>
                  <a:pt x="3019234" y="4114800"/>
                </a:lnTo>
                <a:lnTo>
                  <a:pt x="301923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rot="7606627" flipV="1">
            <a:off x="12885394" y="8381877"/>
            <a:ext cx="3019234" cy="4114800"/>
          </a:xfrm>
          <a:custGeom>
            <a:avLst/>
            <a:gdLst/>
            <a:ahLst/>
            <a:cxnLst/>
            <a:rect l="l" t="t" r="r" b="b"/>
            <a:pathLst>
              <a:path w="3019234" h="4114800">
                <a:moveTo>
                  <a:pt x="0" y="4114800"/>
                </a:moveTo>
                <a:lnTo>
                  <a:pt x="3019235" y="4114800"/>
                </a:lnTo>
                <a:lnTo>
                  <a:pt x="3019235"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a:off x="15053570" y="1028700"/>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5" name="Freeform 5"/>
          <p:cNvSpPr/>
          <p:nvPr/>
        </p:nvSpPr>
        <p:spPr>
          <a:xfrm>
            <a:off x="2862488" y="2804424"/>
            <a:ext cx="14084254" cy="6784880"/>
          </a:xfrm>
          <a:custGeom>
            <a:avLst/>
            <a:gdLst/>
            <a:ahLst/>
            <a:cxnLst/>
            <a:rect l="l" t="t" r="r" b="b"/>
            <a:pathLst>
              <a:path w="14084254" h="6784880">
                <a:moveTo>
                  <a:pt x="0" y="0"/>
                </a:moveTo>
                <a:lnTo>
                  <a:pt x="14084254" y="0"/>
                </a:lnTo>
                <a:lnTo>
                  <a:pt x="14084254" y="6784880"/>
                </a:lnTo>
                <a:lnTo>
                  <a:pt x="0" y="6784880"/>
                </a:lnTo>
                <a:lnTo>
                  <a:pt x="0" y="0"/>
                </a:lnTo>
                <a:close/>
              </a:path>
            </a:pathLst>
          </a:custGeom>
          <a:blipFill>
            <a:blip r:embed="rId6"/>
            <a:stretch>
              <a:fillRect/>
            </a:stretch>
          </a:blipFill>
        </p:spPr>
        <p:txBody>
          <a:bodyPr/>
          <a:lstStyle/>
          <a:p>
            <a:endParaRPr lang="tr-TR"/>
          </a:p>
        </p:txBody>
      </p:sp>
      <p:sp>
        <p:nvSpPr>
          <p:cNvPr id="6" name="TextBox 6"/>
          <p:cNvSpPr txBox="1"/>
          <p:nvPr/>
        </p:nvSpPr>
        <p:spPr>
          <a:xfrm>
            <a:off x="4437840" y="544513"/>
            <a:ext cx="2734353" cy="863600"/>
          </a:xfrm>
          <a:prstGeom prst="rect">
            <a:avLst/>
          </a:prstGeom>
        </p:spPr>
        <p:txBody>
          <a:bodyPr lIns="0" tIns="0" rIns="0" bIns="0" rtlCol="0" anchor="t">
            <a:spAutoFit/>
          </a:bodyPr>
          <a:lstStyle/>
          <a:p>
            <a:pPr>
              <a:lnSpc>
                <a:spcPts val="7000"/>
              </a:lnSpc>
            </a:pPr>
            <a:r>
              <a:rPr lang="en-US" sz="5000">
                <a:solidFill>
                  <a:srgbClr val="000000"/>
                </a:solidFill>
                <a:latin typeface="Roboto Bold"/>
              </a:rPr>
              <a:t>Grafikler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flipV="1">
            <a:off x="547783" y="-547783"/>
            <a:ext cx="3019234" cy="4114800"/>
          </a:xfrm>
          <a:custGeom>
            <a:avLst/>
            <a:gdLst/>
            <a:ahLst/>
            <a:cxnLst/>
            <a:rect l="l" t="t" r="r" b="b"/>
            <a:pathLst>
              <a:path w="3019234" h="4114800">
                <a:moveTo>
                  <a:pt x="0" y="4114800"/>
                </a:moveTo>
                <a:lnTo>
                  <a:pt x="3019234" y="4114800"/>
                </a:lnTo>
                <a:lnTo>
                  <a:pt x="301923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rot="7606627" flipV="1">
            <a:off x="12885394" y="8381877"/>
            <a:ext cx="3019234" cy="4114800"/>
          </a:xfrm>
          <a:custGeom>
            <a:avLst/>
            <a:gdLst/>
            <a:ahLst/>
            <a:cxnLst/>
            <a:rect l="l" t="t" r="r" b="b"/>
            <a:pathLst>
              <a:path w="3019234" h="4114800">
                <a:moveTo>
                  <a:pt x="0" y="4114800"/>
                </a:moveTo>
                <a:lnTo>
                  <a:pt x="3019235" y="4114800"/>
                </a:lnTo>
                <a:lnTo>
                  <a:pt x="3019235"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a:off x="15053570" y="1028700"/>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5" name="Freeform 5"/>
          <p:cNvSpPr/>
          <p:nvPr/>
        </p:nvSpPr>
        <p:spPr>
          <a:xfrm>
            <a:off x="813889" y="2915500"/>
            <a:ext cx="9320355" cy="5646873"/>
          </a:xfrm>
          <a:custGeom>
            <a:avLst/>
            <a:gdLst/>
            <a:ahLst/>
            <a:cxnLst/>
            <a:rect l="l" t="t" r="r" b="b"/>
            <a:pathLst>
              <a:path w="9320355" h="5646873">
                <a:moveTo>
                  <a:pt x="0" y="0"/>
                </a:moveTo>
                <a:lnTo>
                  <a:pt x="9320355" y="0"/>
                </a:lnTo>
                <a:lnTo>
                  <a:pt x="9320355" y="5646873"/>
                </a:lnTo>
                <a:lnTo>
                  <a:pt x="0" y="5646873"/>
                </a:lnTo>
                <a:lnTo>
                  <a:pt x="0" y="0"/>
                </a:lnTo>
                <a:close/>
              </a:path>
            </a:pathLst>
          </a:custGeom>
          <a:blipFill>
            <a:blip r:embed="rId6"/>
            <a:stretch>
              <a:fillRect l="-3766" r="-69257"/>
            </a:stretch>
          </a:blipFill>
        </p:spPr>
        <p:txBody>
          <a:bodyPr/>
          <a:lstStyle/>
          <a:p>
            <a:endParaRPr lang="tr-TR"/>
          </a:p>
        </p:txBody>
      </p:sp>
      <p:sp>
        <p:nvSpPr>
          <p:cNvPr id="6" name="Freeform 6"/>
          <p:cNvSpPr/>
          <p:nvPr/>
        </p:nvSpPr>
        <p:spPr>
          <a:xfrm>
            <a:off x="10420336" y="3019234"/>
            <a:ext cx="7266309" cy="5646873"/>
          </a:xfrm>
          <a:custGeom>
            <a:avLst/>
            <a:gdLst/>
            <a:ahLst/>
            <a:cxnLst/>
            <a:rect l="l" t="t" r="r" b="b"/>
            <a:pathLst>
              <a:path w="7266309" h="5646873">
                <a:moveTo>
                  <a:pt x="0" y="0"/>
                </a:moveTo>
                <a:lnTo>
                  <a:pt x="7266309" y="0"/>
                </a:lnTo>
                <a:lnTo>
                  <a:pt x="7266309" y="5646874"/>
                </a:lnTo>
                <a:lnTo>
                  <a:pt x="0" y="5646874"/>
                </a:lnTo>
                <a:lnTo>
                  <a:pt x="0" y="0"/>
                </a:lnTo>
                <a:close/>
              </a:path>
            </a:pathLst>
          </a:custGeom>
          <a:blipFill>
            <a:blip r:embed="rId7"/>
            <a:stretch>
              <a:fillRect r="-18394" b="-1837"/>
            </a:stretch>
          </a:blipFill>
        </p:spPr>
        <p:txBody>
          <a:bodyPr/>
          <a:lstStyle/>
          <a:p>
            <a:endParaRPr lang="tr-TR"/>
          </a:p>
        </p:txBody>
      </p:sp>
      <p:sp>
        <p:nvSpPr>
          <p:cNvPr id="7" name="TextBox 7"/>
          <p:cNvSpPr txBox="1"/>
          <p:nvPr/>
        </p:nvSpPr>
        <p:spPr>
          <a:xfrm>
            <a:off x="4014393" y="1025430"/>
            <a:ext cx="2919348" cy="863600"/>
          </a:xfrm>
          <a:prstGeom prst="rect">
            <a:avLst/>
          </a:prstGeom>
        </p:spPr>
        <p:txBody>
          <a:bodyPr lIns="0" tIns="0" rIns="0" bIns="0" rtlCol="0" anchor="t">
            <a:spAutoFit/>
          </a:bodyPr>
          <a:lstStyle/>
          <a:p>
            <a:pPr>
              <a:lnSpc>
                <a:spcPts val="7000"/>
              </a:lnSpc>
            </a:pPr>
            <a:r>
              <a:rPr lang="en-US" sz="5000">
                <a:solidFill>
                  <a:srgbClr val="000000"/>
                </a:solidFill>
                <a:latin typeface="Roboto Bold"/>
              </a:rPr>
              <a:t>Grafikler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ECE7"/>
        </a:solidFill>
        <a:effectLst/>
      </p:bgPr>
    </p:bg>
    <p:spTree>
      <p:nvGrpSpPr>
        <p:cNvPr id="1" name=""/>
        <p:cNvGrpSpPr/>
        <p:nvPr/>
      </p:nvGrpSpPr>
      <p:grpSpPr>
        <a:xfrm>
          <a:off x="0" y="0"/>
          <a:ext cx="0" cy="0"/>
          <a:chOff x="0" y="0"/>
          <a:chExt cx="0" cy="0"/>
        </a:xfrm>
      </p:grpSpPr>
      <p:sp>
        <p:nvSpPr>
          <p:cNvPr id="2" name="Freeform 2"/>
          <p:cNvSpPr/>
          <p:nvPr/>
        </p:nvSpPr>
        <p:spPr>
          <a:xfrm rot="-5400000" flipV="1">
            <a:off x="547783" y="-547783"/>
            <a:ext cx="3019234" cy="4114800"/>
          </a:xfrm>
          <a:custGeom>
            <a:avLst/>
            <a:gdLst/>
            <a:ahLst/>
            <a:cxnLst/>
            <a:rect l="l" t="t" r="r" b="b"/>
            <a:pathLst>
              <a:path w="3019234" h="4114800">
                <a:moveTo>
                  <a:pt x="0" y="4114800"/>
                </a:moveTo>
                <a:lnTo>
                  <a:pt x="3019234" y="4114800"/>
                </a:lnTo>
                <a:lnTo>
                  <a:pt x="301923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rot="7606627" flipV="1">
            <a:off x="12743612" y="7468166"/>
            <a:ext cx="3019234" cy="4114800"/>
          </a:xfrm>
          <a:custGeom>
            <a:avLst/>
            <a:gdLst/>
            <a:ahLst/>
            <a:cxnLst/>
            <a:rect l="l" t="t" r="r" b="b"/>
            <a:pathLst>
              <a:path w="3019234" h="4114800">
                <a:moveTo>
                  <a:pt x="0" y="4114800"/>
                </a:moveTo>
                <a:lnTo>
                  <a:pt x="3019234" y="4114800"/>
                </a:lnTo>
                <a:lnTo>
                  <a:pt x="301923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a:off x="15053570" y="1028700"/>
            <a:ext cx="2205730" cy="798487"/>
          </a:xfrm>
          <a:custGeom>
            <a:avLst/>
            <a:gdLst/>
            <a:ahLst/>
            <a:cxnLst/>
            <a:rect l="l" t="t" r="r" b="b"/>
            <a:pathLst>
              <a:path w="2205730" h="798487">
                <a:moveTo>
                  <a:pt x="0" y="0"/>
                </a:moveTo>
                <a:lnTo>
                  <a:pt x="2205730" y="0"/>
                </a:lnTo>
                <a:lnTo>
                  <a:pt x="2205730" y="798487"/>
                </a:lnTo>
                <a:lnTo>
                  <a:pt x="0" y="798487"/>
                </a:lnTo>
                <a:lnTo>
                  <a:pt x="0" y="0"/>
                </a:lnTo>
                <a:close/>
              </a:path>
            </a:pathLst>
          </a:custGeom>
          <a:blipFill>
            <a:blip r:embed="rId4">
              <a:extLst>
                <a:ext uri="{96DAC541-7B7A-43D3-8B79-37D633B846F1}">
                  <asvg:svgBlip xmlns:asvg="http://schemas.microsoft.com/office/drawing/2016/SVG/main" r:embed="rId5"/>
                </a:ext>
              </a:extLst>
            </a:blip>
            <a:stretch>
              <a:fillRect t="-179735"/>
            </a:stretch>
          </a:blipFill>
        </p:spPr>
        <p:txBody>
          <a:bodyPr/>
          <a:lstStyle/>
          <a:p>
            <a:endParaRPr lang="tr-TR"/>
          </a:p>
        </p:txBody>
      </p:sp>
      <p:sp>
        <p:nvSpPr>
          <p:cNvPr id="5" name="TextBox 5"/>
          <p:cNvSpPr txBox="1"/>
          <p:nvPr/>
        </p:nvSpPr>
        <p:spPr>
          <a:xfrm>
            <a:off x="6608726" y="4787882"/>
            <a:ext cx="4421798" cy="3296773"/>
          </a:xfrm>
          <a:prstGeom prst="rect">
            <a:avLst/>
          </a:prstGeom>
        </p:spPr>
        <p:txBody>
          <a:bodyPr lIns="0" tIns="0" rIns="0" bIns="0" rtlCol="0" anchor="t">
            <a:spAutoFit/>
          </a:bodyPr>
          <a:lstStyle/>
          <a:p>
            <a:pPr algn="ctr">
              <a:lnSpc>
                <a:spcPts val="6559"/>
              </a:lnSpc>
            </a:pPr>
            <a:endParaRPr/>
          </a:p>
          <a:p>
            <a:pPr algn="ctr">
              <a:lnSpc>
                <a:spcPts val="6559"/>
              </a:lnSpc>
            </a:pPr>
            <a:r>
              <a:rPr lang="en-US" sz="4685">
                <a:solidFill>
                  <a:srgbClr val="000000"/>
                </a:solidFill>
                <a:latin typeface="Canva Sans Bold"/>
              </a:rPr>
              <a:t>Karar Ağacı</a:t>
            </a:r>
          </a:p>
          <a:p>
            <a:pPr algn="ctr">
              <a:lnSpc>
                <a:spcPts val="6559"/>
              </a:lnSpc>
            </a:pPr>
            <a:r>
              <a:rPr lang="en-US" sz="4685">
                <a:solidFill>
                  <a:srgbClr val="000000"/>
                </a:solidFill>
                <a:latin typeface="Canva Sans Bold"/>
              </a:rPr>
              <a:t>KNN</a:t>
            </a:r>
          </a:p>
          <a:p>
            <a:pPr algn="ctr">
              <a:lnSpc>
                <a:spcPts val="6559"/>
              </a:lnSpc>
            </a:pPr>
            <a:r>
              <a:rPr lang="en-US" sz="4685">
                <a:solidFill>
                  <a:srgbClr val="000000"/>
                </a:solidFill>
                <a:latin typeface="Canva Sans Bold"/>
              </a:rPr>
              <a:t>Random Forest</a:t>
            </a:r>
          </a:p>
        </p:txBody>
      </p:sp>
      <p:sp>
        <p:nvSpPr>
          <p:cNvPr id="6" name="TextBox 6"/>
          <p:cNvSpPr txBox="1"/>
          <p:nvPr/>
        </p:nvSpPr>
        <p:spPr>
          <a:xfrm>
            <a:off x="2402921" y="3410357"/>
            <a:ext cx="12650650" cy="1195951"/>
          </a:xfrm>
          <a:prstGeom prst="rect">
            <a:avLst/>
          </a:prstGeom>
        </p:spPr>
        <p:txBody>
          <a:bodyPr lIns="0" tIns="0" rIns="0" bIns="0" rtlCol="0" anchor="t">
            <a:spAutoFit/>
          </a:bodyPr>
          <a:lstStyle/>
          <a:p>
            <a:pPr algn="ctr">
              <a:lnSpc>
                <a:spcPts val="9047"/>
              </a:lnSpc>
            </a:pPr>
            <a:r>
              <a:rPr lang="en-US" sz="8699">
                <a:solidFill>
                  <a:srgbClr val="000000"/>
                </a:solidFill>
                <a:latin typeface="Roboto Bold"/>
              </a:rPr>
              <a:t>Algoritmalar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2295</Words>
  <Application>Microsoft Office PowerPoint</Application>
  <PresentationFormat>Özel</PresentationFormat>
  <Paragraphs>198</Paragraphs>
  <Slides>44</Slides>
  <Notes>0</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44</vt:i4>
      </vt:variant>
    </vt:vector>
  </HeadingPairs>
  <TitlesOfParts>
    <vt:vector size="52" baseType="lpstr">
      <vt:lpstr>Canva Sans Bold</vt:lpstr>
      <vt:lpstr>Roboto Bold</vt:lpstr>
      <vt:lpstr>Arial</vt:lpstr>
      <vt:lpstr>Roboto</vt:lpstr>
      <vt:lpstr>Calibri</vt:lpstr>
      <vt:lpstr>HK Grotesk Bold</vt:lpstr>
      <vt:lpstr>Abril Fatface</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VERİ SINIFLANDIRMA YÖNTEMLERİ</dc:title>
  <dc:creator>Tuğçe Yazıcı</dc:creator>
  <cp:lastModifiedBy>Tuğçe Yazıcı</cp:lastModifiedBy>
  <cp:revision>4</cp:revision>
  <dcterms:created xsi:type="dcterms:W3CDTF">2006-08-16T00:00:00Z</dcterms:created>
  <dcterms:modified xsi:type="dcterms:W3CDTF">2023-12-20T07:23:53Z</dcterms:modified>
  <dc:identifier>DAF3biYhks4</dc:identifier>
</cp:coreProperties>
</file>